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26" r:id="rId6"/>
    <p:sldId id="309" r:id="rId7"/>
    <p:sldId id="308" r:id="rId8"/>
    <p:sldId id="316" r:id="rId9"/>
    <p:sldId id="362" r:id="rId10"/>
    <p:sldId id="347" r:id="rId11"/>
    <p:sldId id="328" r:id="rId12"/>
    <p:sldId id="348" r:id="rId13"/>
    <p:sldId id="329" r:id="rId14"/>
    <p:sldId id="352" r:id="rId15"/>
    <p:sldId id="337" r:id="rId16"/>
    <p:sldId id="353" r:id="rId17"/>
    <p:sldId id="349" r:id="rId18"/>
    <p:sldId id="354" r:id="rId19"/>
    <p:sldId id="357" r:id="rId20"/>
    <p:sldId id="356" r:id="rId21"/>
    <p:sldId id="355" r:id="rId22"/>
    <p:sldId id="351" r:id="rId23"/>
    <p:sldId id="360" r:id="rId24"/>
    <p:sldId id="340" r:id="rId25"/>
    <p:sldId id="358" r:id="rId26"/>
    <p:sldId id="341" r:id="rId27"/>
    <p:sldId id="342" r:id="rId28"/>
    <p:sldId id="359" r:id="rId29"/>
    <p:sldId id="343" r:id="rId30"/>
    <p:sldId id="361" r:id="rId31"/>
    <p:sldId id="331" r:id="rId32"/>
    <p:sldId id="33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88A62-7F6D-4382-A22D-D5E49BEC8CC3}" v="7" dt="2023-07-14T18:48:54.513"/>
    <p1510:client id="{E8390695-A6B5-4CCC-96C1-A361AD0B0148}" v="1" dt="2023-07-14T18:32:33.124"/>
    <p1510:client id="{F66920CB-0023-46CF-8FAC-F71C781B1E51}" v="19" dt="2023-07-14T17:20:5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19" autoAdjust="0"/>
  </p:normalViewPr>
  <p:slideViewPr>
    <p:cSldViewPr snapToGrid="0">
      <p:cViewPr varScale="1">
        <p:scale>
          <a:sx n="105" d="100"/>
          <a:sy n="105" d="100"/>
        </p:scale>
        <p:origin x="165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少君" userId="92e6e6f7bd4ad812" providerId="LiveId" clId="{0AC88A62-7F6D-4382-A22D-D5E49BEC8CC3}"/>
    <pc:docChg chg="custSel modSld">
      <pc:chgData name="张 少君" userId="92e6e6f7bd4ad812" providerId="LiveId" clId="{0AC88A62-7F6D-4382-A22D-D5E49BEC8CC3}" dt="2023-07-14T18:49:13.038" v="45" actId="27636"/>
      <pc:docMkLst>
        <pc:docMk/>
      </pc:docMkLst>
      <pc:sldChg chg="addSp delSp modSp mod setBg setClrOvrMap">
        <pc:chgData name="张 少君" userId="92e6e6f7bd4ad812" providerId="LiveId" clId="{0AC88A62-7F6D-4382-A22D-D5E49BEC8CC3}" dt="2023-07-14T18:48:54.513" v="43" actId="20577"/>
        <pc:sldMkLst>
          <pc:docMk/>
          <pc:sldMk cId="265522590" sldId="308"/>
        </pc:sldMkLst>
        <pc:spChg chg="mod">
          <ac:chgData name="张 少君" userId="92e6e6f7bd4ad812" providerId="LiveId" clId="{0AC88A62-7F6D-4382-A22D-D5E49BEC8CC3}" dt="2023-07-14T18:48:44.783" v="39" actId="26606"/>
          <ac:spMkLst>
            <pc:docMk/>
            <pc:sldMk cId="265522590" sldId="308"/>
            <ac:spMk id="2" creationId="{66A47F5C-50EC-416A-AE8C-6F6BB4225673}"/>
          </ac:spMkLst>
        </pc:spChg>
        <pc:spChg chg="del">
          <ac:chgData name="张 少君" userId="92e6e6f7bd4ad812" providerId="LiveId" clId="{0AC88A62-7F6D-4382-A22D-D5E49BEC8CC3}" dt="2023-07-14T18:48:44.783" v="39" actId="26606"/>
          <ac:spMkLst>
            <pc:docMk/>
            <pc:sldMk cId="265522590" sldId="308"/>
            <ac:spMk id="9" creationId="{2B6C9846-B5AB-4E52-988D-F7E5865C9E4B}"/>
          </ac:spMkLst>
        </pc:spChg>
        <pc:spChg chg="del">
          <ac:chgData name="张 少君" userId="92e6e6f7bd4ad812" providerId="LiveId" clId="{0AC88A62-7F6D-4382-A22D-D5E49BEC8CC3}" dt="2023-07-14T18:48:44.783" v="39" actId="26606"/>
          <ac:spMkLst>
            <pc:docMk/>
            <pc:sldMk cId="265522590" sldId="308"/>
            <ac:spMk id="11" creationId="{6F3D7E8E-8467-4198-87E0-ADC1B60467FC}"/>
          </ac:spMkLst>
        </pc:spChg>
        <pc:spChg chg="add">
          <ac:chgData name="张 少君" userId="92e6e6f7bd4ad812" providerId="LiveId" clId="{0AC88A62-7F6D-4382-A22D-D5E49BEC8CC3}" dt="2023-07-14T18:48:44.783" v="39" actId="26606"/>
          <ac:spMkLst>
            <pc:docMk/>
            <pc:sldMk cId="265522590" sldId="308"/>
            <ac:spMk id="16" creationId="{103E59AE-44F8-4FB9-BF05-C888FE3E1DFA}"/>
          </ac:spMkLst>
        </pc:spChg>
        <pc:spChg chg="add">
          <ac:chgData name="张 少君" userId="92e6e6f7bd4ad812" providerId="LiveId" clId="{0AC88A62-7F6D-4382-A22D-D5E49BEC8CC3}" dt="2023-07-14T18:48:44.783" v="39" actId="26606"/>
          <ac:spMkLst>
            <pc:docMk/>
            <pc:sldMk cId="265522590" sldId="308"/>
            <ac:spMk id="20" creationId="{8B6B14AE-589A-45CC-A30D-41995FC1F8BA}"/>
          </ac:spMkLst>
        </pc:spChg>
        <pc:graphicFrameChg chg="mod modGraphic">
          <ac:chgData name="张 少君" userId="92e6e6f7bd4ad812" providerId="LiveId" clId="{0AC88A62-7F6D-4382-A22D-D5E49BEC8CC3}" dt="2023-07-14T18:48:54.513" v="43" actId="20577"/>
          <ac:graphicFrameMkLst>
            <pc:docMk/>
            <pc:sldMk cId="265522590" sldId="308"/>
            <ac:graphicFrameMk id="4" creationId="{59F5A1AC-D08D-42AE-B94A-1CAFB517D846}"/>
          </ac:graphicFrameMkLst>
        </pc:graphicFrameChg>
        <pc:cxnChg chg="add">
          <ac:chgData name="张 少君" userId="92e6e6f7bd4ad812" providerId="LiveId" clId="{0AC88A62-7F6D-4382-A22D-D5E49BEC8CC3}" dt="2023-07-14T18:48:44.783" v="39" actId="26606"/>
          <ac:cxnSpMkLst>
            <pc:docMk/>
            <pc:sldMk cId="265522590" sldId="308"/>
            <ac:cxnSpMk id="18" creationId="{2752F38C-F560-47AA-90AD-209F39C04150}"/>
          </ac:cxnSpMkLst>
        </pc:cxnChg>
      </pc:sldChg>
      <pc:sldChg chg="modSp mod">
        <pc:chgData name="张 少君" userId="92e6e6f7bd4ad812" providerId="LiveId" clId="{0AC88A62-7F6D-4382-A22D-D5E49BEC8CC3}" dt="2023-07-14T18:47:55.846" v="38" actId="20577"/>
        <pc:sldMkLst>
          <pc:docMk/>
          <pc:sldMk cId="4221837226" sldId="309"/>
        </pc:sldMkLst>
        <pc:spChg chg="mod">
          <ac:chgData name="张 少君" userId="92e6e6f7bd4ad812" providerId="LiveId" clId="{0AC88A62-7F6D-4382-A22D-D5E49BEC8CC3}" dt="2023-07-14T18:47:55.846" v="38" actId="20577"/>
          <ac:spMkLst>
            <pc:docMk/>
            <pc:sldMk cId="4221837226" sldId="309"/>
            <ac:spMk id="4" creationId="{B09083D9-0026-800D-9C08-0DCAEC2C20F5}"/>
          </ac:spMkLst>
        </pc:spChg>
      </pc:sldChg>
      <pc:sldChg chg="modSp mod">
        <pc:chgData name="张 少君" userId="92e6e6f7bd4ad812" providerId="LiveId" clId="{0AC88A62-7F6D-4382-A22D-D5E49BEC8CC3}" dt="2023-07-14T18:49:13.038" v="45" actId="27636"/>
        <pc:sldMkLst>
          <pc:docMk/>
          <pc:sldMk cId="3550696907" sldId="316"/>
        </pc:sldMkLst>
        <pc:spChg chg="mod">
          <ac:chgData name="张 少君" userId="92e6e6f7bd4ad812" providerId="LiveId" clId="{0AC88A62-7F6D-4382-A22D-D5E49BEC8CC3}" dt="2023-07-14T18:49:13.038" v="45" actId="27636"/>
          <ac:spMkLst>
            <pc:docMk/>
            <pc:sldMk cId="3550696907" sldId="316"/>
            <ac:spMk id="5" creationId="{8E4286F0-149A-5296-779B-5169D9FD5378}"/>
          </ac:spMkLst>
        </pc:spChg>
      </pc:sldChg>
      <pc:sldChg chg="addSp delSp modSp mod setClrOvrMap">
        <pc:chgData name="张 少君" userId="92e6e6f7bd4ad812" providerId="LiveId" clId="{0AC88A62-7F6D-4382-A22D-D5E49BEC8CC3}" dt="2023-07-14T18:45:00.745" v="2" actId="26606"/>
        <pc:sldMkLst>
          <pc:docMk/>
          <pc:sldMk cId="2664213003" sldId="326"/>
        </pc:sldMkLst>
        <pc:spChg chg="mod ord">
          <ac:chgData name="张 少君" userId="92e6e6f7bd4ad812" providerId="LiveId" clId="{0AC88A62-7F6D-4382-A22D-D5E49BEC8CC3}" dt="2023-07-14T18:45:00.745" v="2" actId="26606"/>
          <ac:spMkLst>
            <pc:docMk/>
            <pc:sldMk cId="2664213003" sldId="326"/>
            <ac:spMk id="2" creationId="{CCDED5B8-8102-02A9-D093-995783260999}"/>
          </ac:spMkLst>
        </pc:spChg>
        <pc:spChg chg="mod">
          <ac:chgData name="张 少君" userId="92e6e6f7bd4ad812" providerId="LiveId" clId="{0AC88A62-7F6D-4382-A22D-D5E49BEC8CC3}" dt="2023-07-14T18:45:00.745" v="2" actId="26606"/>
          <ac:spMkLst>
            <pc:docMk/>
            <pc:sldMk cId="2664213003" sldId="326"/>
            <ac:spMk id="3" creationId="{34D9CD38-52E7-20FB-6656-31EEEE978237}"/>
          </ac:spMkLst>
        </pc:spChg>
        <pc:spChg chg="del">
          <ac:chgData name="张 少君" userId="92e6e6f7bd4ad812" providerId="LiveId" clId="{0AC88A62-7F6D-4382-A22D-D5E49BEC8CC3}" dt="2023-07-14T18:45:00.745" v="2" actId="26606"/>
          <ac:spMkLst>
            <pc:docMk/>
            <pc:sldMk cId="2664213003" sldId="326"/>
            <ac:spMk id="9" creationId="{67B74F2B-9534-4540-96B0-5C8E958B940F}"/>
          </ac:spMkLst>
        </pc:spChg>
        <pc:spChg chg="del">
          <ac:chgData name="张 少君" userId="92e6e6f7bd4ad812" providerId="LiveId" clId="{0AC88A62-7F6D-4382-A22D-D5E49BEC8CC3}" dt="2023-07-14T18:45:00.745" v="2" actId="26606"/>
          <ac:spMkLst>
            <pc:docMk/>
            <pc:sldMk cId="2664213003" sldId="326"/>
            <ac:spMk id="13" creationId="{C1B60310-C5C3-46A0-A452-2A0B008434DA}"/>
          </ac:spMkLst>
        </pc:spChg>
        <pc:spChg chg="add">
          <ac:chgData name="张 少君" userId="92e6e6f7bd4ad812" providerId="LiveId" clId="{0AC88A62-7F6D-4382-A22D-D5E49BEC8CC3}" dt="2023-07-14T18:45:00.745" v="2" actId="26606"/>
          <ac:spMkLst>
            <pc:docMk/>
            <pc:sldMk cId="2664213003" sldId="326"/>
            <ac:spMk id="18" creationId="{990D0034-F768-41E7-85D4-F38C4DE85770}"/>
          </ac:spMkLst>
        </pc:spChg>
        <pc:spChg chg="add">
          <ac:chgData name="张 少君" userId="92e6e6f7bd4ad812" providerId="LiveId" clId="{0AC88A62-7F6D-4382-A22D-D5E49BEC8CC3}" dt="2023-07-14T18:45:00.745" v="2" actId="26606"/>
          <ac:spMkLst>
            <pc:docMk/>
            <pc:sldMk cId="2664213003" sldId="326"/>
            <ac:spMk id="20" creationId="{95B38FD6-641F-41BF-B466-C1C6366420F0}"/>
          </ac:spMkLst>
        </pc:spChg>
        <pc:spChg chg="add">
          <ac:chgData name="张 少君" userId="92e6e6f7bd4ad812" providerId="LiveId" clId="{0AC88A62-7F6D-4382-A22D-D5E49BEC8CC3}" dt="2023-07-14T18:45:00.745" v="2" actId="26606"/>
          <ac:spMkLst>
            <pc:docMk/>
            <pc:sldMk cId="2664213003" sldId="326"/>
            <ac:spMk id="24" creationId="{7363FFA6-C551-4935-A474-8B2482E55BAC}"/>
          </ac:spMkLst>
        </pc:spChg>
        <pc:picChg chg="mod">
          <ac:chgData name="张 少君" userId="92e6e6f7bd4ad812" providerId="LiveId" clId="{0AC88A62-7F6D-4382-A22D-D5E49BEC8CC3}" dt="2023-07-14T18:45:00.745" v="2" actId="26606"/>
          <ac:picMkLst>
            <pc:docMk/>
            <pc:sldMk cId="2664213003" sldId="326"/>
            <ac:picMk id="5" creationId="{C0382BCC-B577-4C5C-1900-773D5BA4F4E0}"/>
          </ac:picMkLst>
        </pc:picChg>
        <pc:cxnChg chg="del">
          <ac:chgData name="张 少君" userId="92e6e6f7bd4ad812" providerId="LiveId" clId="{0AC88A62-7F6D-4382-A22D-D5E49BEC8CC3}" dt="2023-07-14T18:45:00.745" v="2" actId="26606"/>
          <ac:cxnSpMkLst>
            <pc:docMk/>
            <pc:sldMk cId="2664213003" sldId="326"/>
            <ac:cxnSpMk id="11" creationId="{33BECB2B-2CFA-412C-880F-C4B60974936F}"/>
          </ac:cxnSpMkLst>
        </pc:cxnChg>
        <pc:cxnChg chg="add">
          <ac:chgData name="张 少君" userId="92e6e6f7bd4ad812" providerId="LiveId" clId="{0AC88A62-7F6D-4382-A22D-D5E49BEC8CC3}" dt="2023-07-14T18:45:00.745" v="2" actId="26606"/>
          <ac:cxnSpMkLst>
            <pc:docMk/>
            <pc:sldMk cId="2664213003" sldId="326"/>
            <ac:cxnSpMk id="22" creationId="{6BF9119E-766E-4526-AAE5-639F577C0493}"/>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FC4FFE-8987-4A26-B7F4-8A516F18ADAE}">
      <dgm:prSet/>
      <dgm:spPr/>
      <dgm:t>
        <a:bodyPr/>
        <a:lstStyle/>
        <a:p>
          <a:pPr>
            <a:lnSpc>
              <a:spcPct val="100000"/>
            </a:lnSpc>
          </a:pPr>
          <a:r>
            <a:rPr lang="en-US" b="1"/>
            <a:t>find dataset &amp; identify problem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pPr>
          <a:r>
            <a:rPr lang="en-US" b="1" dirty="0"/>
            <a:t>EDA &amp; statistical modeling</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pPr>
          <a:r>
            <a:rPr lang="en-US" b="1"/>
            <a:t>Create visualization &amp; dashboard to communicate insights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C81FDDB0-9003-4BFA-B031-5BFB421E1AE8}" type="pres">
      <dgm:prSet presAssocID="{01A66772-F185-4D58-B8BB-E9370D7A7A2B}" presName="root" presStyleCnt="0">
        <dgm:presLayoutVars>
          <dgm:dir/>
          <dgm:resizeHandles val="exact"/>
        </dgm:presLayoutVars>
      </dgm:prSet>
      <dgm:spPr/>
    </dgm:pt>
    <dgm:pt modelId="{FE7DD5DD-3B18-4EDC-98B3-71A7B1760EDD}" type="pres">
      <dgm:prSet presAssocID="{40FC4FFE-8987-4A26-B7F4-8A516F18ADAE}" presName="compNode" presStyleCnt="0"/>
      <dgm:spPr/>
    </dgm:pt>
    <dgm:pt modelId="{9730BEEF-F67C-445D-9F46-F4054D9930C7}" type="pres">
      <dgm:prSet presAssocID="{40FC4FFE-8987-4A26-B7F4-8A516F18ADAE}" presName="bgRect" presStyleLbl="bgShp" presStyleIdx="0" presStyleCnt="3"/>
      <dgm:spPr/>
    </dgm:pt>
    <dgm:pt modelId="{DEA05249-2EE4-4A55-9BD8-E02EF53A23EF}"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837CC16-0867-446A-90AE-7DEEF89CC0F2}" type="pres">
      <dgm:prSet presAssocID="{40FC4FFE-8987-4A26-B7F4-8A516F18ADAE}" presName="spaceRect" presStyleCnt="0"/>
      <dgm:spPr/>
    </dgm:pt>
    <dgm:pt modelId="{1206C2B8-B290-427F-9215-90D4F385D530}" type="pres">
      <dgm:prSet presAssocID="{40FC4FFE-8987-4A26-B7F4-8A516F18ADAE}" presName="parTx" presStyleLbl="revTx" presStyleIdx="0" presStyleCnt="3">
        <dgm:presLayoutVars>
          <dgm:chMax val="0"/>
          <dgm:chPref val="0"/>
        </dgm:presLayoutVars>
      </dgm:prSet>
      <dgm:spPr/>
    </dgm:pt>
    <dgm:pt modelId="{6EC24C8B-E1C9-4513-B070-9B813CC42623}" type="pres">
      <dgm:prSet presAssocID="{5B62599A-5C9B-48E7-896E-EA782AC60C8B}" presName="sibTrans" presStyleCnt="0"/>
      <dgm:spPr/>
    </dgm:pt>
    <dgm:pt modelId="{4CA4C8A6-A42D-47BB-B548-B851BB02952A}" type="pres">
      <dgm:prSet presAssocID="{49225C73-1633-42F1-AB3B-7CB183E5F8B8}" presName="compNode" presStyleCnt="0"/>
      <dgm:spPr/>
    </dgm:pt>
    <dgm:pt modelId="{FD77D74B-4681-466B-BA6E-1D0FC37B7365}" type="pres">
      <dgm:prSet presAssocID="{49225C73-1633-42F1-AB3B-7CB183E5F8B8}" presName="bgRect" presStyleLbl="bgShp" presStyleIdx="1" presStyleCnt="3"/>
      <dgm:spPr/>
    </dgm:pt>
    <dgm:pt modelId="{F9DFD3AE-AC6F-4BAB-AA8E-748BC1B41BBB}"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2119703-4EFE-422B-B959-D1957975C69D}" type="pres">
      <dgm:prSet presAssocID="{49225C73-1633-42F1-AB3B-7CB183E5F8B8}" presName="spaceRect" presStyleCnt="0"/>
      <dgm:spPr/>
    </dgm:pt>
    <dgm:pt modelId="{444D3764-46BA-4BF5-9BF0-C96FEAA86266}" type="pres">
      <dgm:prSet presAssocID="{49225C73-1633-42F1-AB3B-7CB183E5F8B8}" presName="parTx" presStyleLbl="revTx" presStyleIdx="1" presStyleCnt="3">
        <dgm:presLayoutVars>
          <dgm:chMax val="0"/>
          <dgm:chPref val="0"/>
        </dgm:presLayoutVars>
      </dgm:prSet>
      <dgm:spPr/>
    </dgm:pt>
    <dgm:pt modelId="{F0044231-1B66-4062-863A-468B53C238A3}" type="pres">
      <dgm:prSet presAssocID="{9646853A-8964-4519-A5B1-0B7D18B2983D}" presName="sibTrans" presStyleCnt="0"/>
      <dgm:spPr/>
    </dgm:pt>
    <dgm:pt modelId="{1ED0753F-CCAE-454F-8E7A-83F65E115814}" type="pres">
      <dgm:prSet presAssocID="{1C383F32-22E8-4F62-A3E0-BDC3D5F48992}" presName="compNode" presStyleCnt="0"/>
      <dgm:spPr/>
    </dgm:pt>
    <dgm:pt modelId="{AA531178-9907-4F08-9944-53269D5B0DA0}" type="pres">
      <dgm:prSet presAssocID="{1C383F32-22E8-4F62-A3E0-BDC3D5F48992}" presName="bgRect" presStyleLbl="bgShp" presStyleIdx="2" presStyleCnt="3"/>
      <dgm:spPr/>
    </dgm:pt>
    <dgm:pt modelId="{B9F78C3B-6FBC-4E62-A503-A3B74913A1E8}"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B5CFEEA9-5BFE-44A8-AEA0-3AF702D74A8B}" type="pres">
      <dgm:prSet presAssocID="{1C383F32-22E8-4F62-A3E0-BDC3D5F48992}" presName="spaceRect" presStyleCnt="0"/>
      <dgm:spPr/>
    </dgm:pt>
    <dgm:pt modelId="{0072E142-E67F-4870-83A0-182FA2E5F53C}" type="pres">
      <dgm:prSet presAssocID="{1C383F32-22E8-4F62-A3E0-BDC3D5F48992}" presName="parTx" presStyleLbl="revTx" presStyleIdx="2" presStyleCnt="3">
        <dgm:presLayoutVars>
          <dgm:chMax val="0"/>
          <dgm:chPref val="0"/>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9E920B21-2D89-4F2C-AD6E-FD69F9E35E57}" type="presOf" srcId="{49225C73-1633-42F1-AB3B-7CB183E5F8B8}" destId="{444D3764-46BA-4BF5-9BF0-C96FEAA86266}" srcOrd="0" destOrd="0" presId="urn:microsoft.com/office/officeart/2018/2/layout/IconVerticalSolid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B834DC5-67D9-4F66-9B4B-91191D62C103}" type="presOf" srcId="{01A66772-F185-4D58-B8BB-E9370D7A7A2B}" destId="{C81FDDB0-9003-4BFA-B031-5BFB421E1AE8}" srcOrd="0" destOrd="0" presId="urn:microsoft.com/office/officeart/2018/2/layout/IconVerticalSolidList"/>
    <dgm:cxn modelId="{11E922CE-35C0-490E-9CC9-940BFD673887}" type="presOf" srcId="{1C383F32-22E8-4F62-A3E0-BDC3D5F48992}" destId="{0072E142-E67F-4870-83A0-182FA2E5F53C}" srcOrd="0" destOrd="0" presId="urn:microsoft.com/office/officeart/2018/2/layout/IconVerticalSolidList"/>
    <dgm:cxn modelId="{796BE6F8-A4BF-4DBA-898B-6B5F87717CC9}" type="presOf" srcId="{40FC4FFE-8987-4A26-B7F4-8A516F18ADAE}" destId="{1206C2B8-B290-427F-9215-90D4F385D530}" srcOrd="0" destOrd="0" presId="urn:microsoft.com/office/officeart/2018/2/layout/IconVerticalSolidList"/>
    <dgm:cxn modelId="{79E6868B-17C5-41F1-9CD4-698BE3F96156}" type="presParOf" srcId="{C81FDDB0-9003-4BFA-B031-5BFB421E1AE8}" destId="{FE7DD5DD-3B18-4EDC-98B3-71A7B1760EDD}" srcOrd="0" destOrd="0" presId="urn:microsoft.com/office/officeart/2018/2/layout/IconVerticalSolidList"/>
    <dgm:cxn modelId="{DD6DC31D-5E4B-4542-81BE-A894EFE1FB88}" type="presParOf" srcId="{FE7DD5DD-3B18-4EDC-98B3-71A7B1760EDD}" destId="{9730BEEF-F67C-445D-9F46-F4054D9930C7}" srcOrd="0" destOrd="0" presId="urn:microsoft.com/office/officeart/2018/2/layout/IconVerticalSolidList"/>
    <dgm:cxn modelId="{1F858676-BE42-42A2-998E-4D9C9B208F41}" type="presParOf" srcId="{FE7DD5DD-3B18-4EDC-98B3-71A7B1760EDD}" destId="{DEA05249-2EE4-4A55-9BD8-E02EF53A23EF}" srcOrd="1" destOrd="0" presId="urn:microsoft.com/office/officeart/2018/2/layout/IconVerticalSolidList"/>
    <dgm:cxn modelId="{5640634D-6F4A-4393-AF11-A7AC51F45D92}" type="presParOf" srcId="{FE7DD5DD-3B18-4EDC-98B3-71A7B1760EDD}" destId="{8837CC16-0867-446A-90AE-7DEEF89CC0F2}" srcOrd="2" destOrd="0" presId="urn:microsoft.com/office/officeart/2018/2/layout/IconVerticalSolidList"/>
    <dgm:cxn modelId="{3809A6A5-C366-4C74-BD50-02CD9575BCC5}" type="presParOf" srcId="{FE7DD5DD-3B18-4EDC-98B3-71A7B1760EDD}" destId="{1206C2B8-B290-427F-9215-90D4F385D530}" srcOrd="3" destOrd="0" presId="urn:microsoft.com/office/officeart/2018/2/layout/IconVerticalSolidList"/>
    <dgm:cxn modelId="{B1EBAE35-DFBE-4E89-960D-855FA38216F4}" type="presParOf" srcId="{C81FDDB0-9003-4BFA-B031-5BFB421E1AE8}" destId="{6EC24C8B-E1C9-4513-B070-9B813CC42623}" srcOrd="1" destOrd="0" presId="urn:microsoft.com/office/officeart/2018/2/layout/IconVerticalSolidList"/>
    <dgm:cxn modelId="{9AF87E36-0C92-49E9-AEAD-318B4838DDAD}" type="presParOf" srcId="{C81FDDB0-9003-4BFA-B031-5BFB421E1AE8}" destId="{4CA4C8A6-A42D-47BB-B548-B851BB02952A}" srcOrd="2" destOrd="0" presId="urn:microsoft.com/office/officeart/2018/2/layout/IconVerticalSolidList"/>
    <dgm:cxn modelId="{4058E2E1-53D0-48F4-B1D5-1CCC945B7EAE}" type="presParOf" srcId="{4CA4C8A6-A42D-47BB-B548-B851BB02952A}" destId="{FD77D74B-4681-466B-BA6E-1D0FC37B7365}" srcOrd="0" destOrd="0" presId="urn:microsoft.com/office/officeart/2018/2/layout/IconVerticalSolidList"/>
    <dgm:cxn modelId="{17741F6F-3A37-49F0-B35C-564DEFB6F1BB}" type="presParOf" srcId="{4CA4C8A6-A42D-47BB-B548-B851BB02952A}" destId="{F9DFD3AE-AC6F-4BAB-AA8E-748BC1B41BBB}" srcOrd="1" destOrd="0" presId="urn:microsoft.com/office/officeart/2018/2/layout/IconVerticalSolidList"/>
    <dgm:cxn modelId="{96B297A1-821B-4189-8138-4CE16253A907}" type="presParOf" srcId="{4CA4C8A6-A42D-47BB-B548-B851BB02952A}" destId="{12119703-4EFE-422B-B959-D1957975C69D}" srcOrd="2" destOrd="0" presId="urn:microsoft.com/office/officeart/2018/2/layout/IconVerticalSolidList"/>
    <dgm:cxn modelId="{9011327B-A581-4C06-ADE0-B669CB899B98}" type="presParOf" srcId="{4CA4C8A6-A42D-47BB-B548-B851BB02952A}" destId="{444D3764-46BA-4BF5-9BF0-C96FEAA86266}" srcOrd="3" destOrd="0" presId="urn:microsoft.com/office/officeart/2018/2/layout/IconVerticalSolidList"/>
    <dgm:cxn modelId="{25FF598A-5B8E-4DE1-8DB9-931AB8A4B46B}" type="presParOf" srcId="{C81FDDB0-9003-4BFA-B031-5BFB421E1AE8}" destId="{F0044231-1B66-4062-863A-468B53C238A3}" srcOrd="3" destOrd="0" presId="urn:microsoft.com/office/officeart/2018/2/layout/IconVerticalSolidList"/>
    <dgm:cxn modelId="{8DC49955-8468-4B12-8923-D08BEFB18A4D}" type="presParOf" srcId="{C81FDDB0-9003-4BFA-B031-5BFB421E1AE8}" destId="{1ED0753F-CCAE-454F-8E7A-83F65E115814}" srcOrd="4" destOrd="0" presId="urn:microsoft.com/office/officeart/2018/2/layout/IconVerticalSolidList"/>
    <dgm:cxn modelId="{ECFBCB7F-7D27-42A2-9A42-529762FFF166}" type="presParOf" srcId="{1ED0753F-CCAE-454F-8E7A-83F65E115814}" destId="{AA531178-9907-4F08-9944-53269D5B0DA0}" srcOrd="0" destOrd="0" presId="urn:microsoft.com/office/officeart/2018/2/layout/IconVerticalSolidList"/>
    <dgm:cxn modelId="{B12452E4-5795-4F10-B6AA-7E3D5EC6B055}" type="presParOf" srcId="{1ED0753F-CCAE-454F-8E7A-83F65E115814}" destId="{B9F78C3B-6FBC-4E62-A503-A3B74913A1E8}" srcOrd="1" destOrd="0" presId="urn:microsoft.com/office/officeart/2018/2/layout/IconVerticalSolidList"/>
    <dgm:cxn modelId="{C0EA2E64-97A4-4FAB-8F68-DBAA141EA188}" type="presParOf" srcId="{1ED0753F-CCAE-454F-8E7A-83F65E115814}" destId="{B5CFEEA9-5BFE-44A8-AEA0-3AF702D74A8B}" srcOrd="2" destOrd="0" presId="urn:microsoft.com/office/officeart/2018/2/layout/IconVerticalSolidList"/>
    <dgm:cxn modelId="{D9373967-82B2-4708-B4D9-CA3B0B17616F}" type="presParOf" srcId="{1ED0753F-CCAE-454F-8E7A-83F65E115814}" destId="{0072E142-E67F-4870-83A0-182FA2E5F5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0BEEF-F67C-445D-9F46-F4054D9930C7}">
      <dsp:nvSpPr>
        <dsp:cNvPr id="0" name=""/>
        <dsp:cNvSpPr/>
      </dsp:nvSpPr>
      <dsp:spPr>
        <a:xfrm>
          <a:off x="0" y="61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A05249-2EE4-4A55-9BD8-E02EF53A23EF}">
      <dsp:nvSpPr>
        <dsp:cNvPr id="0" name=""/>
        <dsp:cNvSpPr/>
      </dsp:nvSpPr>
      <dsp:spPr>
        <a:xfrm>
          <a:off x="436480" y="325271"/>
          <a:ext cx="793601" cy="793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06C2B8-B290-427F-9215-90D4F385D530}">
      <dsp:nvSpPr>
        <dsp:cNvPr id="0" name=""/>
        <dsp:cNvSpPr/>
      </dsp:nvSpPr>
      <dsp:spPr>
        <a:xfrm>
          <a:off x="1666563" y="61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100000"/>
            </a:lnSpc>
            <a:spcBef>
              <a:spcPct val="0"/>
            </a:spcBef>
            <a:spcAft>
              <a:spcPct val="35000"/>
            </a:spcAft>
            <a:buNone/>
          </a:pPr>
          <a:r>
            <a:rPr lang="en-US" sz="2500" b="1" kern="1200"/>
            <a:t>find dataset &amp; identify problem </a:t>
          </a:r>
        </a:p>
      </dsp:txBody>
      <dsp:txXfrm>
        <a:off x="1666563" y="616"/>
        <a:ext cx="5243823" cy="1442911"/>
      </dsp:txXfrm>
    </dsp:sp>
    <dsp:sp modelId="{FD77D74B-4681-466B-BA6E-1D0FC37B7365}">
      <dsp:nvSpPr>
        <dsp:cNvPr id="0" name=""/>
        <dsp:cNvSpPr/>
      </dsp:nvSpPr>
      <dsp:spPr>
        <a:xfrm>
          <a:off x="0" y="180425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DFD3AE-AC6F-4BAB-AA8E-748BC1B41BBB}">
      <dsp:nvSpPr>
        <dsp:cNvPr id="0" name=""/>
        <dsp:cNvSpPr/>
      </dsp:nvSpPr>
      <dsp:spPr>
        <a:xfrm>
          <a:off x="436480" y="2128911"/>
          <a:ext cx="793601" cy="793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4D3764-46BA-4BF5-9BF0-C96FEAA86266}">
      <dsp:nvSpPr>
        <dsp:cNvPr id="0" name=""/>
        <dsp:cNvSpPr/>
      </dsp:nvSpPr>
      <dsp:spPr>
        <a:xfrm>
          <a:off x="1666563" y="180425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100000"/>
            </a:lnSpc>
            <a:spcBef>
              <a:spcPct val="0"/>
            </a:spcBef>
            <a:spcAft>
              <a:spcPct val="35000"/>
            </a:spcAft>
            <a:buNone/>
          </a:pPr>
          <a:r>
            <a:rPr lang="en-US" sz="2500" b="1" kern="1200" dirty="0"/>
            <a:t>EDA &amp; statistical modeling</a:t>
          </a:r>
        </a:p>
      </dsp:txBody>
      <dsp:txXfrm>
        <a:off x="1666563" y="1804256"/>
        <a:ext cx="5243823" cy="1442911"/>
      </dsp:txXfrm>
    </dsp:sp>
    <dsp:sp modelId="{AA531178-9907-4F08-9944-53269D5B0DA0}">
      <dsp:nvSpPr>
        <dsp:cNvPr id="0" name=""/>
        <dsp:cNvSpPr/>
      </dsp:nvSpPr>
      <dsp:spPr>
        <a:xfrm>
          <a:off x="0" y="360789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78C3B-6FBC-4E62-A503-A3B74913A1E8}">
      <dsp:nvSpPr>
        <dsp:cNvPr id="0" name=""/>
        <dsp:cNvSpPr/>
      </dsp:nvSpPr>
      <dsp:spPr>
        <a:xfrm>
          <a:off x="436480" y="3932551"/>
          <a:ext cx="793601" cy="793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72E142-E67F-4870-83A0-182FA2E5F53C}">
      <dsp:nvSpPr>
        <dsp:cNvPr id="0" name=""/>
        <dsp:cNvSpPr/>
      </dsp:nvSpPr>
      <dsp:spPr>
        <a:xfrm>
          <a:off x="1666563" y="360789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100000"/>
            </a:lnSpc>
            <a:spcBef>
              <a:spcPct val="0"/>
            </a:spcBef>
            <a:spcAft>
              <a:spcPct val="35000"/>
            </a:spcAft>
            <a:buNone/>
          </a:pPr>
          <a:r>
            <a:rPr lang="en-US" sz="2500" b="1" kern="1200"/>
            <a:t>Create visualization &amp; dashboard to communicate insights</a:t>
          </a:r>
        </a:p>
      </dsp:txBody>
      <dsp:txXfrm>
        <a:off x="1666563" y="3607896"/>
        <a:ext cx="5243823" cy="14429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7/14/2023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7/14/2023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7/14/2023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7/14/2023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7/14/2023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7/14/2023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7/14/2023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7/14/2023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7/14/2023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7/14/2023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thedevastator/airbnb-prices-in-european-citie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484814" y="640081"/>
            <a:ext cx="3659246" cy="2566652"/>
          </a:xfrm>
        </p:spPr>
        <p:txBody>
          <a:bodyPr>
            <a:normAutofit/>
          </a:bodyPr>
          <a:lstStyle/>
          <a:p>
            <a:r>
              <a:rPr lang="en-US" sz="5400">
                <a:solidFill>
                  <a:schemeClr val="tx1"/>
                </a:solidFill>
              </a:rPr>
              <a:t>Airbnb -Europe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484814" y="3651268"/>
            <a:ext cx="3659246" cy="2510689"/>
          </a:xfrm>
        </p:spPr>
        <p:txBody>
          <a:bodyPr>
            <a:normAutofit/>
          </a:bodyPr>
          <a:lstStyle/>
          <a:p>
            <a:endParaRPr lang="en-US" sz="1800"/>
          </a:p>
          <a:p>
            <a:r>
              <a:rPr lang="en-US" sz="1800"/>
              <a:t>BY: sean &amp; tes</a:t>
            </a:r>
          </a:p>
        </p:txBody>
      </p:sp>
      <p:pic>
        <p:nvPicPr>
          <p:cNvPr id="4" name="Picture 3">
            <a:extLst>
              <a:ext uri="{FF2B5EF4-FFF2-40B4-BE49-F238E27FC236}">
                <a16:creationId xmlns:a16="http://schemas.microsoft.com/office/drawing/2014/main" id="{619B2FE4-3BAA-8C50-FF3A-F560545F08B9}"/>
              </a:ext>
            </a:extLst>
          </p:cNvPr>
          <p:cNvPicPr>
            <a:picLocks noChangeAspect="1"/>
          </p:cNvPicPr>
          <p:nvPr/>
        </p:nvPicPr>
        <p:blipFill rotWithShape="1">
          <a:blip r:embed="rId3"/>
          <a:srcRect t="9830" r="1" b="10223"/>
          <a:stretch/>
        </p:blipFill>
        <p:spPr>
          <a:xfrm>
            <a:off x="4635092" y="10"/>
            <a:ext cx="7556906" cy="3383270"/>
          </a:xfrm>
          <a:prstGeom prst="rect">
            <a:avLst/>
          </a:prstGeom>
        </p:spPr>
      </p:pic>
      <p:cxnSp>
        <p:nvCxnSpPr>
          <p:cNvPr id="38" name="Straight Connector 3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5993" r="-1" b="34161"/>
          <a:stretch/>
        </p:blipFill>
        <p:spPr>
          <a:xfrm>
            <a:off x="4635097" y="3474720"/>
            <a:ext cx="7556889" cy="3383280"/>
          </a:xfrm>
          <a:prstGeom prst="rect">
            <a:avLst/>
          </a:prstGeom>
        </p:spPr>
      </p:pic>
    </p:spTree>
    <p:extLst>
      <p:ext uri="{BB962C8B-B14F-4D97-AF65-F5344CB8AC3E}">
        <p14:creationId xmlns:p14="http://schemas.microsoft.com/office/powerpoint/2010/main" val="895915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F4B8-17BE-2F11-7F07-DE54551A5F36}"/>
              </a:ext>
            </a:extLst>
          </p:cNvPr>
          <p:cNvSpPr>
            <a:spLocks noGrp="1"/>
          </p:cNvSpPr>
          <p:nvPr>
            <p:ph type="title"/>
          </p:nvPr>
        </p:nvSpPr>
        <p:spPr/>
        <p:txBody>
          <a:bodyPr/>
          <a:lstStyle/>
          <a:p>
            <a:pPr algn="ctr"/>
            <a:r>
              <a:rPr lang="en-CA" b="1" dirty="0"/>
              <a:t>Findings @Modeling level</a:t>
            </a:r>
          </a:p>
        </p:txBody>
      </p:sp>
      <p:sp>
        <p:nvSpPr>
          <p:cNvPr id="3" name="Content Placeholder 2">
            <a:extLst>
              <a:ext uri="{FF2B5EF4-FFF2-40B4-BE49-F238E27FC236}">
                <a16:creationId xmlns:a16="http://schemas.microsoft.com/office/drawing/2014/main" id="{3B9791A0-6A3E-A5C4-A5E1-DDC198491F73}"/>
              </a:ext>
            </a:extLst>
          </p:cNvPr>
          <p:cNvSpPr>
            <a:spLocks noGrp="1"/>
          </p:cNvSpPr>
          <p:nvPr>
            <p:ph sz="half" idx="1"/>
          </p:nvPr>
        </p:nvSpPr>
        <p:spPr/>
        <p:txBody>
          <a:bodyPr>
            <a:normAutofit lnSpcReduction="10000"/>
          </a:bodyPr>
          <a:lstStyle/>
          <a:p>
            <a:pPr>
              <a:buFont typeface="Courier New" panose="02070309020205020404" pitchFamily="49" charset="0"/>
              <a:buChar char="o"/>
            </a:pPr>
            <a:r>
              <a:rPr lang="en-US" sz="2800" dirty="0"/>
              <a:t>R-square indicate approximately 26% of the variation in the Price can be explained by the independent variables included in the model.</a:t>
            </a:r>
            <a:endParaRPr lang="en-CA" sz="2800" dirty="0"/>
          </a:p>
        </p:txBody>
      </p:sp>
      <p:sp>
        <p:nvSpPr>
          <p:cNvPr id="4" name="Content Placeholder 3">
            <a:extLst>
              <a:ext uri="{FF2B5EF4-FFF2-40B4-BE49-F238E27FC236}">
                <a16:creationId xmlns:a16="http://schemas.microsoft.com/office/drawing/2014/main" id="{8B49529A-C2EB-38A3-829E-169C583EEECA}"/>
              </a:ext>
            </a:extLst>
          </p:cNvPr>
          <p:cNvSpPr>
            <a:spLocks noGrp="1"/>
          </p:cNvSpPr>
          <p:nvPr>
            <p:ph sz="half" idx="2"/>
          </p:nvPr>
        </p:nvSpPr>
        <p:spPr/>
        <p:txBody>
          <a:bodyPr>
            <a:normAutofit lnSpcReduction="10000"/>
          </a:bodyPr>
          <a:lstStyle/>
          <a:p>
            <a:pPr>
              <a:buFont typeface="Courier New" panose="02070309020205020404" pitchFamily="49" charset="0"/>
              <a:buChar char="o"/>
            </a:pPr>
            <a:r>
              <a:rPr lang="en-CA" sz="2400" dirty="0"/>
              <a:t> The coefficient -192.143 indicate the negative r/ship and the significant decreases in price when room type is shared room.</a:t>
            </a:r>
          </a:p>
          <a:p>
            <a:pPr>
              <a:buFont typeface="Courier New" panose="02070309020205020404" pitchFamily="49" charset="0"/>
              <a:buChar char="o"/>
            </a:pPr>
            <a:r>
              <a:rPr lang="en-CA" sz="2400" dirty="0"/>
              <a:t> The P-value of most of the variables is less than 0.05, indicating their statistical significance in explaining the variation in price. </a:t>
            </a:r>
          </a:p>
        </p:txBody>
      </p:sp>
    </p:spTree>
    <p:extLst>
      <p:ext uri="{BB962C8B-B14F-4D97-AF65-F5344CB8AC3E}">
        <p14:creationId xmlns:p14="http://schemas.microsoft.com/office/powerpoint/2010/main" val="739337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C9B7F88A-EE9B-4C9D-9477-42E234662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1" y="10"/>
            <a:ext cx="12191999" cy="6857990"/>
          </a:xfrm>
          <a:prstGeom prst="rect">
            <a:avLst/>
          </a:prstGeom>
        </p:spPr>
      </p:pic>
      <p:sp>
        <p:nvSpPr>
          <p:cNvPr id="29" name="Rectangle 2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168822-6FA9-E78E-DC48-5EC714B3E335}"/>
              </a:ext>
            </a:extLst>
          </p:cNvPr>
          <p:cNvSpPr txBox="1"/>
          <p:nvPr/>
        </p:nvSpPr>
        <p:spPr>
          <a:xfrm>
            <a:off x="4985517"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b="1" i="0" spc="-50">
                <a:effectLst/>
                <a:latin typeface="+mj-lt"/>
                <a:ea typeface="+mj-ea"/>
                <a:cs typeface="+mj-cs"/>
              </a:rPr>
              <a:t>Visualization Analysis:</a:t>
            </a:r>
            <a:br>
              <a:rPr lang="en-US" altLang="zh-CN" sz="3800" b="1" i="0" spc="-50">
                <a:effectLst/>
                <a:latin typeface="+mj-lt"/>
                <a:ea typeface="+mj-ea"/>
                <a:cs typeface="+mj-cs"/>
              </a:rPr>
            </a:br>
            <a:r>
              <a:rPr lang="en-US" altLang="zh-CN" sz="3800" b="1" i="0" spc="-50">
                <a:effectLst/>
                <a:latin typeface="+mj-lt"/>
                <a:ea typeface="+mj-ea"/>
                <a:cs typeface="+mj-cs"/>
              </a:rPr>
              <a:t>Prices</a:t>
            </a:r>
            <a:endParaRPr lang="en-US" altLang="zh-CN" sz="3800" b="1" spc="-50">
              <a:latin typeface="+mj-lt"/>
              <a:ea typeface="+mj-ea"/>
              <a:cs typeface="+mj-cs"/>
            </a:endParaRPr>
          </a:p>
        </p:txBody>
      </p:sp>
      <p:cxnSp>
        <p:nvCxnSpPr>
          <p:cNvPr id="31" name="Straight Connector 3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33" name="!!footer rectangle">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637771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map of europe with numbers and cities&#10;&#10;Description automatically generated">
            <a:extLst>
              <a:ext uri="{FF2B5EF4-FFF2-40B4-BE49-F238E27FC236}">
                <a16:creationId xmlns:a16="http://schemas.microsoft.com/office/drawing/2014/main" id="{49AD2AB9-6FC8-D4DE-D744-7F1E2A5F5CB7}"/>
              </a:ext>
            </a:extLst>
          </p:cNvPr>
          <p:cNvPicPr>
            <a:picLocks noChangeAspect="1"/>
          </p:cNvPicPr>
          <p:nvPr/>
        </p:nvPicPr>
        <p:blipFill rotWithShape="1">
          <a:blip r:embed="rId2"/>
          <a:srcRect r="4446" b="1"/>
          <a:stretch/>
        </p:blipFill>
        <p:spPr>
          <a:xfrm>
            <a:off x="20" y="10"/>
            <a:ext cx="12191980" cy="6857990"/>
          </a:xfrm>
          <a:prstGeom prst="rect">
            <a:avLst/>
          </a:prstGeom>
        </p:spPr>
      </p:pic>
    </p:spTree>
    <p:extLst>
      <p:ext uri="{BB962C8B-B14F-4D97-AF65-F5344CB8AC3E}">
        <p14:creationId xmlns:p14="http://schemas.microsoft.com/office/powerpoint/2010/main" val="754572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84F33C-1A5A-07F6-8130-FDF19E0D2D2F}"/>
              </a:ext>
            </a:extLst>
          </p:cNvPr>
          <p:cNvPicPr>
            <a:picLocks noChangeAspect="1"/>
          </p:cNvPicPr>
          <p:nvPr/>
        </p:nvPicPr>
        <p:blipFill rotWithShape="1">
          <a:blip r:embed="rId2"/>
          <a:srcRect t="11609" b="9549"/>
          <a:stretch/>
        </p:blipFill>
        <p:spPr>
          <a:xfrm>
            <a:off x="-1" y="10"/>
            <a:ext cx="8111272" cy="6857990"/>
          </a:xfrm>
          <a:prstGeom prst="rect">
            <a:avLst/>
          </a:prstGeom>
        </p:spPr>
      </p:pic>
      <p:cxnSp>
        <p:nvCxnSpPr>
          <p:cNvPr id="22" name="Straight Connector 16">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3074F89-D938-25FC-2091-57585243C383}"/>
              </a:ext>
            </a:extLst>
          </p:cNvPr>
          <p:cNvSpPr txBox="1"/>
          <p:nvPr/>
        </p:nvSpPr>
        <p:spPr>
          <a:xfrm>
            <a:off x="8614786" y="2790855"/>
            <a:ext cx="3084844" cy="3311766"/>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sz="1600">
                <a:solidFill>
                  <a:schemeClr val="tx1">
                    <a:lumMod val="75000"/>
                    <a:lumOff val="25000"/>
                  </a:schemeClr>
                </a:solidFill>
              </a:rPr>
              <a:t>Average Prices and Rankings by City</a:t>
            </a:r>
          </a:p>
        </p:txBody>
      </p:sp>
    </p:spTree>
    <p:extLst>
      <p:ext uri="{BB962C8B-B14F-4D97-AF65-F5344CB8AC3E}">
        <p14:creationId xmlns:p14="http://schemas.microsoft.com/office/powerpoint/2010/main" val="1514128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4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F3AF18-3597-4BB3-E07C-144F19CC5D1D}"/>
              </a:ext>
            </a:extLst>
          </p:cNvPr>
          <p:cNvPicPr>
            <a:picLocks noChangeAspect="1"/>
          </p:cNvPicPr>
          <p:nvPr/>
        </p:nvPicPr>
        <p:blipFill>
          <a:blip r:embed="rId2"/>
          <a:stretch>
            <a:fillRect/>
          </a:stretch>
        </p:blipFill>
        <p:spPr>
          <a:xfrm>
            <a:off x="1324004" y="801793"/>
            <a:ext cx="9543992" cy="5273056"/>
          </a:xfrm>
          <a:prstGeom prst="rect">
            <a:avLst/>
          </a:prstGeom>
        </p:spPr>
      </p:pic>
    </p:spTree>
    <p:extLst>
      <p:ext uri="{BB962C8B-B14F-4D97-AF65-F5344CB8AC3E}">
        <p14:creationId xmlns:p14="http://schemas.microsoft.com/office/powerpoint/2010/main" val="10182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4543B"/>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37BEEDA-1226-324E-7423-E676B71D7A3B}"/>
              </a:ext>
            </a:extLst>
          </p:cNvPr>
          <p:cNvSpPr txBox="1"/>
          <p:nvPr/>
        </p:nvSpPr>
        <p:spPr>
          <a:xfrm>
            <a:off x="571752" y="2799654"/>
            <a:ext cx="3005462" cy="3189665"/>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a:solidFill>
                  <a:srgbClr val="FFFFFF"/>
                </a:solidFill>
              </a:rPr>
              <a:t>The relationship between customer satisfaction and prices is not clear, but it can be observed that houses with higher average prices tend to have lower overall satisfaction. This could be due to difficulties in meeting customer expectations.</a:t>
            </a:r>
          </a:p>
        </p:txBody>
      </p:sp>
      <p:pic>
        <p:nvPicPr>
          <p:cNvPr id="3" name="Picture 2">
            <a:extLst>
              <a:ext uri="{FF2B5EF4-FFF2-40B4-BE49-F238E27FC236}">
                <a16:creationId xmlns:a16="http://schemas.microsoft.com/office/drawing/2014/main" id="{020B6148-780E-4599-6FB5-A90F7532BCFF}"/>
              </a:ext>
            </a:extLst>
          </p:cNvPr>
          <p:cNvPicPr>
            <a:picLocks noChangeAspect="1"/>
          </p:cNvPicPr>
          <p:nvPr/>
        </p:nvPicPr>
        <p:blipFill>
          <a:blip r:embed="rId2"/>
          <a:stretch>
            <a:fillRect/>
          </a:stretch>
        </p:blipFill>
        <p:spPr>
          <a:xfrm>
            <a:off x="4770762" y="640080"/>
            <a:ext cx="6740592" cy="5577840"/>
          </a:xfrm>
          <a:prstGeom prst="rect">
            <a:avLst/>
          </a:prstGeom>
        </p:spPr>
      </p:pic>
    </p:spTree>
    <p:extLst>
      <p:ext uri="{BB962C8B-B14F-4D97-AF65-F5344CB8AC3E}">
        <p14:creationId xmlns:p14="http://schemas.microsoft.com/office/powerpoint/2010/main" val="1138410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570077-F20D-AC9E-F59D-F2EE3F5DCBBB}"/>
              </a:ext>
            </a:extLst>
          </p:cNvPr>
          <p:cNvPicPr>
            <a:picLocks noChangeAspect="1"/>
          </p:cNvPicPr>
          <p:nvPr/>
        </p:nvPicPr>
        <p:blipFill rotWithShape="1">
          <a:blip r:embed="rId2"/>
          <a:srcRect t="38602" r="-1" b="2403"/>
          <a:stretch/>
        </p:blipFill>
        <p:spPr>
          <a:xfrm>
            <a:off x="842772" y="841248"/>
            <a:ext cx="10506456" cy="5175504"/>
          </a:xfrm>
          <a:prstGeom prst="rect">
            <a:avLst/>
          </a:prstGeom>
        </p:spPr>
      </p:pic>
    </p:spTree>
    <p:extLst>
      <p:ext uri="{BB962C8B-B14F-4D97-AF65-F5344CB8AC3E}">
        <p14:creationId xmlns:p14="http://schemas.microsoft.com/office/powerpoint/2010/main" val="228320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1" y="10"/>
            <a:ext cx="12191999" cy="6857990"/>
          </a:xfrm>
          <a:prstGeom prst="rect">
            <a:avLst/>
          </a:prstGeom>
        </p:spPr>
      </p:pic>
      <p:sp>
        <p:nvSpPr>
          <p:cNvPr id="2" name="TextBox 1">
            <a:extLst>
              <a:ext uri="{FF2B5EF4-FFF2-40B4-BE49-F238E27FC236}">
                <a16:creationId xmlns:a16="http://schemas.microsoft.com/office/drawing/2014/main" id="{E9168822-6FA9-E78E-DC48-5EC714B3E335}"/>
              </a:ext>
            </a:extLst>
          </p:cNvPr>
          <p:cNvSpPr txBox="1"/>
          <p:nvPr/>
        </p:nvSpPr>
        <p:spPr>
          <a:xfrm>
            <a:off x="4985517"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b="1" i="0" spc="-50" dirty="0">
                <a:effectLst/>
                <a:latin typeface="+mj-lt"/>
                <a:ea typeface="+mj-ea"/>
                <a:cs typeface="+mj-cs"/>
              </a:rPr>
              <a:t>Visualization Analysis:</a:t>
            </a:r>
            <a:br>
              <a:rPr lang="en-US" altLang="zh-CN" sz="3800" b="1" i="0" spc="-50" dirty="0">
                <a:effectLst/>
                <a:latin typeface="+mj-lt"/>
                <a:ea typeface="+mj-ea"/>
                <a:cs typeface="+mj-cs"/>
              </a:rPr>
            </a:br>
            <a:r>
              <a:rPr lang="en-US" altLang="zh-CN" sz="3800" b="1" i="0" spc="-50" dirty="0">
                <a:effectLst/>
                <a:latin typeface="+mj-lt"/>
                <a:ea typeface="+mj-ea"/>
                <a:cs typeface="+mj-cs"/>
              </a:rPr>
              <a:t>Guest Satisfaction</a:t>
            </a:r>
            <a:endParaRPr lang="en-US" altLang="zh-CN" sz="3800" b="1" spc="-50" dirty="0">
              <a:latin typeface="+mj-lt"/>
              <a:ea typeface="+mj-ea"/>
              <a:cs typeface="+mj-cs"/>
            </a:endParaRPr>
          </a:p>
        </p:txBody>
      </p:sp>
    </p:spTree>
    <p:extLst>
      <p:ext uri="{BB962C8B-B14F-4D97-AF65-F5344CB8AC3E}">
        <p14:creationId xmlns:p14="http://schemas.microsoft.com/office/powerpoint/2010/main" val="164274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B671A9-D188-9587-C397-A0C499F94C9F}"/>
              </a:ext>
            </a:extLst>
          </p:cNvPr>
          <p:cNvPicPr>
            <a:picLocks noChangeAspect="1"/>
          </p:cNvPicPr>
          <p:nvPr/>
        </p:nvPicPr>
        <p:blipFill>
          <a:blip r:embed="rId2"/>
          <a:stretch>
            <a:fillRect/>
          </a:stretch>
        </p:blipFill>
        <p:spPr>
          <a:xfrm>
            <a:off x="3276184" y="801793"/>
            <a:ext cx="5639632" cy="5273056"/>
          </a:xfrm>
          <a:prstGeom prst="rect">
            <a:avLst/>
          </a:prstGeom>
        </p:spPr>
      </p:pic>
    </p:spTree>
    <p:extLst>
      <p:ext uri="{BB962C8B-B14F-4D97-AF65-F5344CB8AC3E}">
        <p14:creationId xmlns:p14="http://schemas.microsoft.com/office/powerpoint/2010/main" val="220972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AA2215-FB2E-867B-9D80-87586F43172B}"/>
              </a:ext>
            </a:extLst>
          </p:cNvPr>
          <p:cNvPicPr>
            <a:picLocks noChangeAspect="1"/>
          </p:cNvPicPr>
          <p:nvPr/>
        </p:nvPicPr>
        <p:blipFill>
          <a:blip r:embed="rId2"/>
          <a:stretch>
            <a:fillRect/>
          </a:stretch>
        </p:blipFill>
        <p:spPr>
          <a:xfrm>
            <a:off x="857956" y="905933"/>
            <a:ext cx="7563555" cy="5039728"/>
          </a:xfrm>
          <a:prstGeom prst="rect">
            <a:avLst/>
          </a:prstGeom>
        </p:spPr>
      </p:pic>
      <p:sp>
        <p:nvSpPr>
          <p:cNvPr id="6" name="TextBox 5">
            <a:extLst>
              <a:ext uri="{FF2B5EF4-FFF2-40B4-BE49-F238E27FC236}">
                <a16:creationId xmlns:a16="http://schemas.microsoft.com/office/drawing/2014/main" id="{F7B2265F-DF40-5251-905D-6791ACEAB2CD}"/>
              </a:ext>
            </a:extLst>
          </p:cNvPr>
          <p:cNvSpPr txBox="1"/>
          <p:nvPr/>
        </p:nvSpPr>
        <p:spPr>
          <a:xfrm>
            <a:off x="8873067" y="2077156"/>
            <a:ext cx="2133600" cy="2308324"/>
          </a:xfrm>
          <a:prstGeom prst="rect">
            <a:avLst/>
          </a:prstGeom>
          <a:noFill/>
        </p:spPr>
        <p:txBody>
          <a:bodyPr wrap="square" rtlCol="0">
            <a:spAutoFit/>
          </a:bodyPr>
          <a:lstStyle/>
          <a:p>
            <a:r>
              <a:rPr lang="en-US" altLang="zh-CN" b="0" i="0" dirty="0">
                <a:effectLst/>
                <a:latin typeface="Speak Pro" panose="020B0504020101020102" pitchFamily="34" charset="0"/>
              </a:rPr>
              <a:t>It can be seen that the average guest satisfaction of </a:t>
            </a:r>
            <a:r>
              <a:rPr lang="en-US" altLang="zh-CN" b="0" i="0" dirty="0" err="1">
                <a:effectLst/>
                <a:latin typeface="Speak Pro" panose="020B0504020101020102" pitchFamily="34" charset="0"/>
              </a:rPr>
              <a:t>Superhosts</a:t>
            </a:r>
            <a:r>
              <a:rPr lang="en-US" altLang="zh-CN" b="0" i="0" dirty="0">
                <a:effectLst/>
                <a:latin typeface="Speak Pro" panose="020B0504020101020102" pitchFamily="34" charset="0"/>
              </a:rPr>
              <a:t> is </a:t>
            </a:r>
            <a:r>
              <a:rPr lang="en-US" altLang="zh-CN" b="0" i="0" dirty="0">
                <a:solidFill>
                  <a:srgbClr val="C00000"/>
                </a:solidFill>
                <a:effectLst/>
                <a:latin typeface="Speak Pro" panose="020B0504020101020102" pitchFamily="34" charset="0"/>
              </a:rPr>
              <a:t>slightly higher</a:t>
            </a:r>
            <a:r>
              <a:rPr lang="en-US" altLang="zh-CN" b="0" i="0" dirty="0">
                <a:effectLst/>
                <a:latin typeface="Speak Pro" panose="020B0504020101020102" pitchFamily="34" charset="0"/>
              </a:rPr>
              <a:t> than that of non-</a:t>
            </a:r>
            <a:r>
              <a:rPr lang="en-US" altLang="zh-CN" b="0" i="0" dirty="0" err="1">
                <a:effectLst/>
                <a:latin typeface="Speak Pro" panose="020B0504020101020102" pitchFamily="34" charset="0"/>
              </a:rPr>
              <a:t>Superhosts</a:t>
            </a:r>
            <a:r>
              <a:rPr lang="en-US" altLang="zh-CN" b="0" i="0" dirty="0">
                <a:effectLst/>
                <a:latin typeface="Speak Pro" panose="020B0504020101020102" pitchFamily="34" charset="0"/>
              </a:rPr>
              <a:t>, but the difference is not significant.</a:t>
            </a:r>
            <a:endParaRPr lang="zh-CN" altLang="en-US" dirty="0">
              <a:latin typeface="Speak Pro" panose="020B0504020101020102" pitchFamily="34" charset="0"/>
            </a:endParaRPr>
          </a:p>
        </p:txBody>
      </p:sp>
    </p:spTree>
    <p:extLst>
      <p:ext uri="{BB962C8B-B14F-4D97-AF65-F5344CB8AC3E}">
        <p14:creationId xmlns:p14="http://schemas.microsoft.com/office/powerpoint/2010/main" val="78041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descr="Six pins pointed on several spots on a road map">
            <a:extLst>
              <a:ext uri="{FF2B5EF4-FFF2-40B4-BE49-F238E27FC236}">
                <a16:creationId xmlns:a16="http://schemas.microsoft.com/office/drawing/2014/main" id="{C0382BCC-B577-4C5C-1900-773D5BA4F4E0}"/>
              </a:ext>
            </a:extLst>
          </p:cNvPr>
          <p:cNvPicPr>
            <a:picLocks noChangeAspect="1"/>
          </p:cNvPicPr>
          <p:nvPr/>
        </p:nvPicPr>
        <p:blipFill rotWithShape="1">
          <a:blip r:embed="rId2"/>
          <a:srcRect t="3307" r="1" b="12385"/>
          <a:stretch/>
        </p:blipFill>
        <p:spPr>
          <a:xfrm>
            <a:off x="20" y="10"/>
            <a:ext cx="12186295" cy="6857990"/>
          </a:xfrm>
          <a:prstGeom prst="rect">
            <a:avLst/>
          </a:prstGeom>
        </p:spPr>
      </p:pic>
      <p:sp>
        <p:nvSpPr>
          <p:cNvPr id="20" name="Rectangle 19">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8599"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DED5B8-8102-02A9-D093-995783260999}"/>
              </a:ext>
            </a:extLst>
          </p:cNvPr>
          <p:cNvSpPr>
            <a:spLocks noGrp="1"/>
          </p:cNvSpPr>
          <p:nvPr>
            <p:ph type="title"/>
          </p:nvPr>
        </p:nvSpPr>
        <p:spPr>
          <a:xfrm>
            <a:off x="8089772" y="1419273"/>
            <a:ext cx="3153580" cy="1358188"/>
          </a:xfrm>
        </p:spPr>
        <p:txBody>
          <a:bodyPr>
            <a:normAutofit/>
          </a:bodyPr>
          <a:lstStyle/>
          <a:p>
            <a:r>
              <a:rPr lang="en-CA" altLang="zh-CN" sz="3600" b="1" i="1">
                <a:solidFill>
                  <a:srgbClr val="FFFFFF"/>
                </a:solidFill>
              </a:rPr>
              <a:t>DATA SET SELECTED:</a:t>
            </a:r>
          </a:p>
        </p:txBody>
      </p:sp>
      <p:cxnSp>
        <p:nvCxnSpPr>
          <p:cNvPr id="22" name="Straight Connector 21">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3792"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D9CD38-52E7-20FB-6656-31EEEE978237}"/>
              </a:ext>
            </a:extLst>
          </p:cNvPr>
          <p:cNvSpPr>
            <a:spLocks noGrp="1"/>
          </p:cNvSpPr>
          <p:nvPr>
            <p:ph idx="1"/>
          </p:nvPr>
        </p:nvSpPr>
        <p:spPr>
          <a:xfrm>
            <a:off x="8089772" y="2978254"/>
            <a:ext cx="3153580" cy="2444238"/>
          </a:xfrm>
        </p:spPr>
        <p:txBody>
          <a:bodyPr>
            <a:normAutofit/>
          </a:bodyPr>
          <a:lstStyle/>
          <a:p>
            <a:pPr>
              <a:lnSpc>
                <a:spcPct val="100000"/>
              </a:lnSpc>
            </a:pPr>
            <a:r>
              <a:rPr lang="en-CA" sz="1500" b="1" i="1" dirty="0">
                <a:solidFill>
                  <a:srgbClr val="FFFFFF"/>
                </a:solidFill>
              </a:rPr>
              <a:t>Airbnb-Europe –Dataset(That includes Airbnb properties in(</a:t>
            </a:r>
            <a:r>
              <a:rPr lang="en-CA" sz="1500" b="1" i="1" dirty="0" err="1">
                <a:solidFill>
                  <a:srgbClr val="FFFFFF"/>
                </a:solidFill>
              </a:rPr>
              <a:t>Amsterdam,Athens</a:t>
            </a:r>
            <a:r>
              <a:rPr lang="en-CA" sz="1500" b="1" i="1" dirty="0">
                <a:solidFill>
                  <a:srgbClr val="FFFFFF"/>
                </a:solidFill>
              </a:rPr>
              <a:t>, Berlin, Barcelona, Rome, Budapest, Paris, Vienna &amp; Lisbon)</a:t>
            </a:r>
          </a:p>
          <a:p>
            <a:pPr marL="0" indent="0">
              <a:lnSpc>
                <a:spcPct val="100000"/>
              </a:lnSpc>
              <a:buNone/>
            </a:pPr>
            <a:r>
              <a:rPr lang="en-CA" sz="1500" b="1" dirty="0">
                <a:solidFill>
                  <a:srgbClr val="FFFFFF"/>
                </a:solidFill>
              </a:rPr>
              <a:t>(</a:t>
            </a:r>
            <a:r>
              <a:rPr lang="en-CA" sz="1500" dirty="0">
                <a:solidFill>
                  <a:srgbClr val="FFFFFF"/>
                </a:solidFill>
              </a:rPr>
              <a:t>Link: </a:t>
            </a:r>
            <a:r>
              <a:rPr lang="en-CA" sz="1500" dirty="0">
                <a:solidFill>
                  <a:srgbClr val="FFFFFF"/>
                </a:solidFill>
                <a:hlinkClick r:id="rId3"/>
              </a:rPr>
              <a:t>https://www.kaggle.com/datasets/thedevastator/airbnb-prices-in-european-cities</a:t>
            </a:r>
            <a:r>
              <a:rPr lang="en-CA" sz="1500" dirty="0">
                <a:solidFill>
                  <a:srgbClr val="FFFFFF"/>
                </a:solidFill>
              </a:rPr>
              <a:t>)</a:t>
            </a:r>
          </a:p>
          <a:p>
            <a:pPr marL="0" indent="0">
              <a:lnSpc>
                <a:spcPct val="100000"/>
              </a:lnSpc>
              <a:buNone/>
            </a:pPr>
            <a:endParaRPr lang="en-CA" sz="15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footer rectangle">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421300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17AE72-C7B7-2993-372F-D8C88C6C759A}"/>
              </a:ext>
            </a:extLst>
          </p:cNvPr>
          <p:cNvPicPr>
            <a:picLocks noChangeAspect="1"/>
          </p:cNvPicPr>
          <p:nvPr/>
        </p:nvPicPr>
        <p:blipFill rotWithShape="1">
          <a:blip r:embed="rId2"/>
          <a:srcRect r="-1" b="6832"/>
          <a:stretch/>
        </p:blipFill>
        <p:spPr>
          <a:xfrm>
            <a:off x="-1" y="10"/>
            <a:ext cx="8111272" cy="6857990"/>
          </a:xfrm>
          <a:prstGeom prst="rect">
            <a:avLst/>
          </a:prstGeom>
        </p:spPr>
      </p:pic>
      <p:cxnSp>
        <p:nvCxnSpPr>
          <p:cNvPr id="26" name="Straight Connector 25">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1D2075-064E-67EB-72FA-07BFF4248B7C}"/>
              </a:ext>
            </a:extLst>
          </p:cNvPr>
          <p:cNvSpPr txBox="1"/>
          <p:nvPr/>
        </p:nvSpPr>
        <p:spPr>
          <a:xfrm>
            <a:off x="8614786" y="2790855"/>
            <a:ext cx="3084844" cy="3311766"/>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sz="1600">
                <a:solidFill>
                  <a:schemeClr val="tx1">
                    <a:lumMod val="75000"/>
                    <a:lumOff val="25000"/>
                  </a:schemeClr>
                </a:solidFill>
              </a:rPr>
              <a:t>Clearly, higher cleanliness levels lead to higher customer satisfaction.</a:t>
            </a:r>
          </a:p>
        </p:txBody>
      </p:sp>
    </p:spTree>
    <p:extLst>
      <p:ext uri="{BB962C8B-B14F-4D97-AF65-F5344CB8AC3E}">
        <p14:creationId xmlns:p14="http://schemas.microsoft.com/office/powerpoint/2010/main" val="4067809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BCF10E8C-0E72-918A-E4B2-08E562BF5DCA}"/>
              </a:ext>
            </a:extLst>
          </p:cNvPr>
          <p:cNvPicPr>
            <a:picLocks noChangeAspect="1"/>
          </p:cNvPicPr>
          <p:nvPr/>
        </p:nvPicPr>
        <p:blipFill>
          <a:blip r:embed="rId2"/>
          <a:stretch>
            <a:fillRect/>
          </a:stretch>
        </p:blipFill>
        <p:spPr>
          <a:xfrm>
            <a:off x="290286" y="162232"/>
            <a:ext cx="11495313" cy="6223819"/>
          </a:xfrm>
          <a:prstGeom prst="rect">
            <a:avLst/>
          </a:prstGeom>
        </p:spPr>
      </p:pic>
    </p:spTree>
    <p:extLst>
      <p:ext uri="{BB962C8B-B14F-4D97-AF65-F5344CB8AC3E}">
        <p14:creationId xmlns:p14="http://schemas.microsoft.com/office/powerpoint/2010/main" val="412256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1" y="10"/>
            <a:ext cx="12191999" cy="6857990"/>
          </a:xfrm>
          <a:prstGeom prst="rect">
            <a:avLst/>
          </a:prstGeom>
        </p:spPr>
      </p:pic>
      <p:sp>
        <p:nvSpPr>
          <p:cNvPr id="2" name="TextBox 1">
            <a:extLst>
              <a:ext uri="{FF2B5EF4-FFF2-40B4-BE49-F238E27FC236}">
                <a16:creationId xmlns:a16="http://schemas.microsoft.com/office/drawing/2014/main" id="{E9168822-6FA9-E78E-DC48-5EC714B3E335}"/>
              </a:ext>
            </a:extLst>
          </p:cNvPr>
          <p:cNvSpPr txBox="1"/>
          <p:nvPr/>
        </p:nvSpPr>
        <p:spPr>
          <a:xfrm>
            <a:off x="4985517"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b="1" i="0" spc="-50" dirty="0">
                <a:effectLst/>
                <a:latin typeface="+mj-lt"/>
                <a:ea typeface="+mj-ea"/>
                <a:cs typeface="+mj-cs"/>
              </a:rPr>
              <a:t>Visualization Analysis:</a:t>
            </a:r>
            <a:br>
              <a:rPr lang="en-US" altLang="zh-CN" sz="3800" b="1" i="0" spc="-50" dirty="0">
                <a:effectLst/>
                <a:latin typeface="+mj-lt"/>
                <a:ea typeface="+mj-ea"/>
                <a:cs typeface="+mj-cs"/>
              </a:rPr>
            </a:br>
            <a:r>
              <a:rPr lang="en-US" altLang="zh-CN" sz="3800" b="1" i="0" spc="-50" dirty="0">
                <a:effectLst/>
                <a:latin typeface="+mj-lt"/>
                <a:ea typeface="+mj-ea"/>
                <a:cs typeface="+mj-cs"/>
              </a:rPr>
              <a:t>Attraction &amp; Restaurant </a:t>
            </a:r>
            <a:r>
              <a:rPr lang="en-US" altLang="zh-CN" sz="3800" b="1" i="0" spc="-50" dirty="0" err="1">
                <a:effectLst/>
                <a:latin typeface="+mj-lt"/>
                <a:ea typeface="+mj-ea"/>
                <a:cs typeface="+mj-cs"/>
              </a:rPr>
              <a:t>Indexs</a:t>
            </a:r>
            <a:endParaRPr lang="en-US" altLang="zh-CN" sz="3800" b="1" spc="-50" dirty="0">
              <a:latin typeface="+mj-lt"/>
              <a:ea typeface="+mj-ea"/>
              <a:cs typeface="+mj-cs"/>
            </a:endParaRPr>
          </a:p>
        </p:txBody>
      </p:sp>
    </p:spTree>
    <p:extLst>
      <p:ext uri="{BB962C8B-B14F-4D97-AF65-F5344CB8AC3E}">
        <p14:creationId xmlns:p14="http://schemas.microsoft.com/office/powerpoint/2010/main" val="198246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circles with numbers and text&#10;&#10;Description automatically generated">
            <a:extLst>
              <a:ext uri="{FF2B5EF4-FFF2-40B4-BE49-F238E27FC236}">
                <a16:creationId xmlns:a16="http://schemas.microsoft.com/office/drawing/2014/main" id="{F6E47B3B-F4CA-88BD-D8E8-5F73E5AADFD3}"/>
              </a:ext>
            </a:extLst>
          </p:cNvPr>
          <p:cNvPicPr>
            <a:picLocks noChangeAspect="1"/>
          </p:cNvPicPr>
          <p:nvPr/>
        </p:nvPicPr>
        <p:blipFill>
          <a:blip r:embed="rId2"/>
          <a:stretch>
            <a:fillRect/>
          </a:stretch>
        </p:blipFill>
        <p:spPr>
          <a:xfrm>
            <a:off x="1209368" y="0"/>
            <a:ext cx="9365226" cy="6400800"/>
          </a:xfrm>
          <a:prstGeom prst="rect">
            <a:avLst/>
          </a:prstGeom>
        </p:spPr>
      </p:pic>
    </p:spTree>
    <p:extLst>
      <p:ext uri="{BB962C8B-B14F-4D97-AF65-F5344CB8AC3E}">
        <p14:creationId xmlns:p14="http://schemas.microsoft.com/office/powerpoint/2010/main" val="1187208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10;&#10;Description automatically generated">
            <a:extLst>
              <a:ext uri="{FF2B5EF4-FFF2-40B4-BE49-F238E27FC236}">
                <a16:creationId xmlns:a16="http://schemas.microsoft.com/office/drawing/2014/main" id="{BA48562D-32C1-D9DC-A24C-FA9F3D3DBC98}"/>
              </a:ext>
            </a:extLst>
          </p:cNvPr>
          <p:cNvPicPr>
            <a:picLocks noChangeAspect="1"/>
          </p:cNvPicPr>
          <p:nvPr/>
        </p:nvPicPr>
        <p:blipFill>
          <a:blip r:embed="rId2"/>
          <a:stretch>
            <a:fillRect/>
          </a:stretch>
        </p:blipFill>
        <p:spPr>
          <a:xfrm>
            <a:off x="589781" y="157163"/>
            <a:ext cx="11012437" cy="6287882"/>
          </a:xfrm>
          <a:prstGeom prst="rect">
            <a:avLst/>
          </a:prstGeom>
        </p:spPr>
      </p:pic>
    </p:spTree>
    <p:extLst>
      <p:ext uri="{BB962C8B-B14F-4D97-AF65-F5344CB8AC3E}">
        <p14:creationId xmlns:p14="http://schemas.microsoft.com/office/powerpoint/2010/main" val="199976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6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graph&#10;&#10;Description automatically generated">
            <a:extLst>
              <a:ext uri="{FF2B5EF4-FFF2-40B4-BE49-F238E27FC236}">
                <a16:creationId xmlns:a16="http://schemas.microsoft.com/office/drawing/2014/main" id="{9E280A54-E63A-2525-AF29-1BE9317196F0}"/>
              </a:ext>
            </a:extLst>
          </p:cNvPr>
          <p:cNvPicPr>
            <a:picLocks noChangeAspect="1"/>
          </p:cNvPicPr>
          <p:nvPr/>
        </p:nvPicPr>
        <p:blipFill>
          <a:blip r:embed="rId2"/>
          <a:stretch>
            <a:fillRect/>
          </a:stretch>
        </p:blipFill>
        <p:spPr>
          <a:xfrm>
            <a:off x="2496645" y="801793"/>
            <a:ext cx="7198710" cy="5273056"/>
          </a:xfrm>
          <a:prstGeom prst="rect">
            <a:avLst/>
          </a:prstGeom>
        </p:spPr>
      </p:pic>
    </p:spTree>
    <p:extLst>
      <p:ext uri="{BB962C8B-B14F-4D97-AF65-F5344CB8AC3E}">
        <p14:creationId xmlns:p14="http://schemas.microsoft.com/office/powerpoint/2010/main" val="279336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79CB638-5B05-3700-5C49-468D700498E8}"/>
              </a:ext>
            </a:extLst>
          </p:cNvPr>
          <p:cNvPicPr>
            <a:picLocks noChangeAspect="1"/>
          </p:cNvPicPr>
          <p:nvPr/>
        </p:nvPicPr>
        <p:blipFill>
          <a:blip r:embed="rId2"/>
          <a:stretch>
            <a:fillRect/>
          </a:stretch>
        </p:blipFill>
        <p:spPr>
          <a:xfrm>
            <a:off x="314325" y="128588"/>
            <a:ext cx="11387137" cy="6228669"/>
          </a:xfrm>
          <a:prstGeom prst="rect">
            <a:avLst/>
          </a:prstGeom>
        </p:spPr>
      </p:pic>
    </p:spTree>
    <p:extLst>
      <p:ext uri="{BB962C8B-B14F-4D97-AF65-F5344CB8AC3E}">
        <p14:creationId xmlns:p14="http://schemas.microsoft.com/office/powerpoint/2010/main" val="1662469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A3459D3-6861-17B8-AC78-CB3F229F67F6}"/>
              </a:ext>
            </a:extLst>
          </p:cNvPr>
          <p:cNvPicPr>
            <a:picLocks noChangeAspect="1"/>
          </p:cNvPicPr>
          <p:nvPr/>
        </p:nvPicPr>
        <p:blipFill>
          <a:blip r:embed="rId2"/>
          <a:stretch>
            <a:fillRect/>
          </a:stretch>
        </p:blipFill>
        <p:spPr>
          <a:xfrm>
            <a:off x="2112218" y="905933"/>
            <a:ext cx="7999568" cy="5039728"/>
          </a:xfrm>
          <a:prstGeom prst="rect">
            <a:avLst/>
          </a:prstGeom>
        </p:spPr>
      </p:pic>
    </p:spTree>
    <p:extLst>
      <p:ext uri="{BB962C8B-B14F-4D97-AF65-F5344CB8AC3E}">
        <p14:creationId xmlns:p14="http://schemas.microsoft.com/office/powerpoint/2010/main" val="1116947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3113-B6AD-2418-9933-B81A966339B8}"/>
              </a:ext>
            </a:extLst>
          </p:cNvPr>
          <p:cNvSpPr>
            <a:spLocks noGrp="1"/>
          </p:cNvSpPr>
          <p:nvPr>
            <p:ph type="title"/>
          </p:nvPr>
        </p:nvSpPr>
        <p:spPr/>
        <p:txBody>
          <a:bodyPr/>
          <a:lstStyle/>
          <a:p>
            <a:pPr algn="ctr"/>
            <a:r>
              <a:rPr lang="en-CA" dirty="0"/>
              <a:t> </a:t>
            </a:r>
            <a:r>
              <a:rPr lang="en-CA" b="1" dirty="0"/>
              <a:t>Challenges</a:t>
            </a:r>
          </a:p>
        </p:txBody>
      </p:sp>
      <p:sp>
        <p:nvSpPr>
          <p:cNvPr id="3" name="Content Placeholder 2">
            <a:extLst>
              <a:ext uri="{FF2B5EF4-FFF2-40B4-BE49-F238E27FC236}">
                <a16:creationId xmlns:a16="http://schemas.microsoft.com/office/drawing/2014/main" id="{2B36516E-8213-7C27-3A31-02A06E515C01}"/>
              </a:ext>
            </a:extLst>
          </p:cNvPr>
          <p:cNvSpPr>
            <a:spLocks noGrp="1"/>
          </p:cNvSpPr>
          <p:nvPr>
            <p:ph idx="1"/>
          </p:nvPr>
        </p:nvSpPr>
        <p:spPr/>
        <p:txBody>
          <a:bodyPr>
            <a:normAutofit/>
          </a:bodyPr>
          <a:lstStyle/>
          <a:p>
            <a:pPr>
              <a:buFont typeface="Courier New" panose="02070309020205020404" pitchFamily="49" charset="0"/>
              <a:buChar char="o"/>
            </a:pPr>
            <a:r>
              <a:rPr lang="en-CA" sz="2800" dirty="0"/>
              <a:t> Navigating how to work with GitHub as a team member when you must work on the same notebook was not as easy.</a:t>
            </a:r>
          </a:p>
          <a:p>
            <a:pPr>
              <a:buFont typeface="Courier New" panose="02070309020205020404" pitchFamily="49" charset="0"/>
              <a:buChar char="o"/>
            </a:pPr>
            <a:r>
              <a:rPr lang="en-CA" sz="2800" dirty="0"/>
              <a:t>Creating robust and highly interactive dashboard needs time &amp; practice.</a:t>
            </a:r>
          </a:p>
          <a:p>
            <a:pPr>
              <a:buFont typeface="Courier New" panose="02070309020205020404" pitchFamily="49" charset="0"/>
              <a:buChar char="o"/>
            </a:pPr>
            <a:r>
              <a:rPr lang="en-CA" sz="2800" dirty="0"/>
              <a:t> If we had time, we would have tried creating classification(logistic model) specially with those columns with categorical data type.</a:t>
            </a:r>
          </a:p>
        </p:txBody>
      </p:sp>
    </p:spTree>
    <p:extLst>
      <p:ext uri="{BB962C8B-B14F-4D97-AF65-F5344CB8AC3E}">
        <p14:creationId xmlns:p14="http://schemas.microsoft.com/office/powerpoint/2010/main" val="365040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39E1-FB12-2B42-EEF2-EC270F5CDDD4}"/>
              </a:ext>
            </a:extLst>
          </p:cNvPr>
          <p:cNvSpPr>
            <a:spLocks noGrp="1"/>
          </p:cNvSpPr>
          <p:nvPr>
            <p:ph type="title"/>
          </p:nvPr>
        </p:nvSpPr>
        <p:spPr>
          <a:xfrm>
            <a:off x="1097280" y="286603"/>
            <a:ext cx="10058400" cy="1634794"/>
          </a:xfrm>
        </p:spPr>
        <p:txBody>
          <a:bodyPr>
            <a:normAutofit/>
          </a:bodyPr>
          <a:lstStyle/>
          <a:p>
            <a:pPr algn="ctr"/>
            <a:r>
              <a:rPr lang="en-CA" sz="8000" b="1" dirty="0">
                <a:solidFill>
                  <a:srgbClr val="C00000"/>
                </a:solidFill>
              </a:rPr>
              <a:t>THANAK YOU </a:t>
            </a:r>
          </a:p>
        </p:txBody>
      </p:sp>
      <p:pic>
        <p:nvPicPr>
          <p:cNvPr id="1026" name="Picture 2" descr="468,900+ Cheers Stock Photos, Pictures &amp; Royalty-Free Images ...">
            <a:extLst>
              <a:ext uri="{FF2B5EF4-FFF2-40B4-BE49-F238E27FC236}">
                <a16:creationId xmlns:a16="http://schemas.microsoft.com/office/drawing/2014/main" id="{FED3B993-6D58-FD05-6180-D5D07ADC7C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1462" y="2141316"/>
            <a:ext cx="4190036" cy="314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9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8B87-1E99-7B09-E2E1-C4A814D3B1AE}"/>
              </a:ext>
            </a:extLst>
          </p:cNvPr>
          <p:cNvSpPr>
            <a:spLocks noGrp="1"/>
          </p:cNvSpPr>
          <p:nvPr>
            <p:ph type="title"/>
          </p:nvPr>
        </p:nvSpPr>
        <p:spPr/>
        <p:txBody>
          <a:bodyPr/>
          <a:lstStyle/>
          <a:p>
            <a:pPr algn="ctr"/>
            <a:r>
              <a:rPr lang="en-CA" b="1" dirty="0">
                <a:solidFill>
                  <a:schemeClr val="accent1"/>
                </a:solidFill>
              </a:rPr>
              <a:t>Project Description &amp; Goals</a:t>
            </a:r>
          </a:p>
        </p:txBody>
      </p:sp>
      <p:sp>
        <p:nvSpPr>
          <p:cNvPr id="3" name="Text Placeholder 2">
            <a:extLst>
              <a:ext uri="{FF2B5EF4-FFF2-40B4-BE49-F238E27FC236}">
                <a16:creationId xmlns:a16="http://schemas.microsoft.com/office/drawing/2014/main" id="{E8D12092-7083-483E-6CF8-9F7360AB8A7F}"/>
              </a:ext>
            </a:extLst>
          </p:cNvPr>
          <p:cNvSpPr>
            <a:spLocks noGrp="1"/>
          </p:cNvSpPr>
          <p:nvPr>
            <p:ph type="body" idx="1"/>
          </p:nvPr>
        </p:nvSpPr>
        <p:spPr/>
        <p:txBody>
          <a:bodyPr>
            <a:normAutofit/>
          </a:bodyPr>
          <a:lstStyle/>
          <a:p>
            <a:pPr algn="ctr"/>
            <a:r>
              <a:rPr lang="en-CA" sz="2800" b="1" dirty="0"/>
              <a:t>Project description</a:t>
            </a:r>
          </a:p>
        </p:txBody>
      </p:sp>
      <p:sp>
        <p:nvSpPr>
          <p:cNvPr id="4" name="Content Placeholder 3">
            <a:extLst>
              <a:ext uri="{FF2B5EF4-FFF2-40B4-BE49-F238E27FC236}">
                <a16:creationId xmlns:a16="http://schemas.microsoft.com/office/drawing/2014/main" id="{B09083D9-0026-800D-9C08-0DCAEC2C20F5}"/>
              </a:ext>
            </a:extLst>
          </p:cNvPr>
          <p:cNvSpPr>
            <a:spLocks noGrp="1"/>
          </p:cNvSpPr>
          <p:nvPr>
            <p:ph sz="half" idx="2"/>
          </p:nvPr>
        </p:nvSpPr>
        <p:spPr/>
        <p:txBody>
          <a:bodyPr>
            <a:normAutofit fontScale="92500" lnSpcReduction="20000"/>
          </a:bodyPr>
          <a:lstStyle/>
          <a:p>
            <a:pPr algn="ctr">
              <a:buFont typeface="Courier New" panose="02070309020205020404" pitchFamily="49" charset="0"/>
              <a:buChar char="o"/>
            </a:pPr>
            <a:endParaRPr lang="en-CA" sz="3200" b="1" dirty="0">
              <a:solidFill>
                <a:schemeClr val="tx1"/>
              </a:solidFill>
            </a:endParaRPr>
          </a:p>
          <a:p>
            <a:pPr algn="ctr">
              <a:buFont typeface="Courier New" panose="02070309020205020404" pitchFamily="49" charset="0"/>
              <a:buChar char="o"/>
            </a:pPr>
            <a:r>
              <a:rPr lang="en-CA" sz="3200" b="1" dirty="0">
                <a:solidFill>
                  <a:schemeClr val="tx1"/>
                </a:solidFill>
              </a:rPr>
              <a:t>Analysis on Airbnb –Europe dataset</a:t>
            </a:r>
            <a:r>
              <a:rPr lang="en-US" sz="3200" b="1" dirty="0">
                <a:solidFill>
                  <a:schemeClr val="tx1"/>
                </a:solidFill>
              </a:rPr>
              <a:t>,</a:t>
            </a:r>
            <a:r>
              <a:rPr lang="zh-CN" altLang="en-US" sz="3200" b="1" dirty="0">
                <a:solidFill>
                  <a:schemeClr val="tx1"/>
                </a:solidFill>
              </a:rPr>
              <a:t> </a:t>
            </a:r>
            <a:r>
              <a:rPr lang="en-US" sz="3200" b="1" dirty="0">
                <a:solidFill>
                  <a:schemeClr val="tx1"/>
                </a:solidFill>
              </a:rPr>
              <a:t>begin by identifying valuable questions and then </a:t>
            </a:r>
            <a:r>
              <a:rPr lang="en-CA" sz="3200" b="1" dirty="0">
                <a:solidFill>
                  <a:schemeClr val="tx1"/>
                </a:solidFill>
              </a:rPr>
              <a:t>to solve the questions.</a:t>
            </a:r>
          </a:p>
          <a:p>
            <a:pPr algn="ctr">
              <a:buFont typeface="Courier New" panose="02070309020205020404" pitchFamily="49" charset="0"/>
              <a:buChar char="o"/>
            </a:pPr>
            <a:endParaRPr lang="en-CA" sz="3200" b="1" dirty="0">
              <a:solidFill>
                <a:schemeClr val="tx1"/>
              </a:solidFill>
            </a:endParaRPr>
          </a:p>
        </p:txBody>
      </p:sp>
      <p:sp>
        <p:nvSpPr>
          <p:cNvPr id="5" name="Text Placeholder 4">
            <a:extLst>
              <a:ext uri="{FF2B5EF4-FFF2-40B4-BE49-F238E27FC236}">
                <a16:creationId xmlns:a16="http://schemas.microsoft.com/office/drawing/2014/main" id="{6890E60A-5D54-FA4C-8F44-DCD8502C9AE9}"/>
              </a:ext>
            </a:extLst>
          </p:cNvPr>
          <p:cNvSpPr>
            <a:spLocks noGrp="1"/>
          </p:cNvSpPr>
          <p:nvPr>
            <p:ph type="body" sz="quarter" idx="3"/>
          </p:nvPr>
        </p:nvSpPr>
        <p:spPr/>
        <p:txBody>
          <a:bodyPr>
            <a:normAutofit/>
          </a:bodyPr>
          <a:lstStyle/>
          <a:p>
            <a:pPr algn="ctr"/>
            <a:r>
              <a:rPr lang="en-CA" sz="2800" b="1" dirty="0"/>
              <a:t>Project goal</a:t>
            </a:r>
          </a:p>
        </p:txBody>
      </p:sp>
      <p:sp>
        <p:nvSpPr>
          <p:cNvPr id="6" name="Content Placeholder 5">
            <a:extLst>
              <a:ext uri="{FF2B5EF4-FFF2-40B4-BE49-F238E27FC236}">
                <a16:creationId xmlns:a16="http://schemas.microsoft.com/office/drawing/2014/main" id="{CCF49D63-C6D4-96C1-6301-BDA1F392E81D}"/>
              </a:ext>
            </a:extLst>
          </p:cNvPr>
          <p:cNvSpPr>
            <a:spLocks noGrp="1"/>
          </p:cNvSpPr>
          <p:nvPr>
            <p:ph sz="quarter" idx="4"/>
          </p:nvPr>
        </p:nvSpPr>
        <p:spPr/>
        <p:txBody>
          <a:bodyPr>
            <a:normAutofit fontScale="92500" lnSpcReduction="20000"/>
          </a:bodyPr>
          <a:lstStyle/>
          <a:p>
            <a:pPr>
              <a:buFont typeface="Courier New" panose="02070309020205020404" pitchFamily="49" charset="0"/>
              <a:buChar char="o"/>
            </a:pPr>
            <a:r>
              <a:rPr lang="en-CA" sz="2800" b="1" dirty="0">
                <a:solidFill>
                  <a:schemeClr val="tx2"/>
                </a:solidFill>
              </a:rPr>
              <a:t> Using EDA &amp; Statistical Modeling, produce an answer or solution to an identified question or problem.</a:t>
            </a:r>
          </a:p>
          <a:p>
            <a:pPr>
              <a:buFont typeface="Courier New" panose="02070309020205020404" pitchFamily="49" charset="0"/>
              <a:buChar char="o"/>
            </a:pPr>
            <a:r>
              <a:rPr lang="en-CA" sz="2800" b="1" dirty="0">
                <a:solidFill>
                  <a:schemeClr val="tx2"/>
                </a:solidFill>
              </a:rPr>
              <a:t> Communicating Insights using Impactful  Dashboards to help stakeholders make decisions.</a:t>
            </a:r>
          </a:p>
          <a:p>
            <a:endParaRPr lang="en-CA" dirty="0"/>
          </a:p>
        </p:txBody>
      </p:sp>
    </p:spTree>
    <p:extLst>
      <p:ext uri="{BB962C8B-B14F-4D97-AF65-F5344CB8AC3E}">
        <p14:creationId xmlns:p14="http://schemas.microsoft.com/office/powerpoint/2010/main" val="4221837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642259" y="634946"/>
            <a:ext cx="3372529" cy="5055904"/>
          </a:xfrm>
        </p:spPr>
        <p:txBody>
          <a:bodyPr anchor="ctr">
            <a:normAutofit/>
          </a:bodyPr>
          <a:lstStyle/>
          <a:p>
            <a:r>
              <a:rPr lang="en-US"/>
              <a:t>Project Flow Structures</a:t>
            </a:r>
          </a:p>
        </p:txBody>
      </p:sp>
      <p:cxnSp>
        <p:nvCxnSpPr>
          <p:cNvPr id="18" name="Straight Connector 17">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3278036361"/>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A175800-5695-31C5-C81B-B3190B39E2E7}"/>
              </a:ext>
            </a:extLst>
          </p:cNvPr>
          <p:cNvSpPr>
            <a:spLocks noGrp="1"/>
          </p:cNvSpPr>
          <p:nvPr>
            <p:ph type="title"/>
          </p:nvPr>
        </p:nvSpPr>
        <p:spPr>
          <a:xfrm>
            <a:off x="643467" y="516835"/>
            <a:ext cx="3448259" cy="1666501"/>
          </a:xfrm>
        </p:spPr>
        <p:txBody>
          <a:bodyPr>
            <a:normAutofit/>
          </a:bodyPr>
          <a:lstStyle/>
          <a:p>
            <a:r>
              <a:rPr lang="en-CA" sz="4000">
                <a:solidFill>
                  <a:srgbClr val="FFFFFF"/>
                </a:solidFill>
              </a:rPr>
              <a:t>PROBLEM IDENTIFIED</a:t>
            </a:r>
          </a:p>
        </p:txBody>
      </p:sp>
      <p:cxnSp>
        <p:nvCxnSpPr>
          <p:cNvPr id="20" name="Straight Connector 1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E4286F0-149A-5296-779B-5169D9FD5378}"/>
              </a:ext>
            </a:extLst>
          </p:cNvPr>
          <p:cNvSpPr>
            <a:spLocks noGrp="1"/>
          </p:cNvSpPr>
          <p:nvPr>
            <p:ph idx="1"/>
          </p:nvPr>
        </p:nvSpPr>
        <p:spPr>
          <a:xfrm>
            <a:off x="643467" y="2546224"/>
            <a:ext cx="3448259" cy="3342747"/>
          </a:xfrm>
        </p:spPr>
        <p:txBody>
          <a:bodyPr>
            <a:normAutofit fontScale="92500" lnSpcReduction="20000"/>
          </a:bodyPr>
          <a:lstStyle/>
          <a:p>
            <a:pPr>
              <a:lnSpc>
                <a:spcPct val="100000"/>
              </a:lnSpc>
            </a:pPr>
            <a:endParaRPr lang="en-CA" sz="1500" dirty="0">
              <a:solidFill>
                <a:srgbClr val="FFFFFF"/>
              </a:solidFill>
            </a:endParaRPr>
          </a:p>
          <a:p>
            <a:pPr>
              <a:lnSpc>
                <a:spcPct val="100000"/>
              </a:lnSpc>
            </a:pPr>
            <a:endParaRPr lang="en-CA" sz="1500" dirty="0">
              <a:solidFill>
                <a:srgbClr val="FFFFFF"/>
              </a:solidFill>
            </a:endParaRPr>
          </a:p>
          <a:p>
            <a:pPr marL="0" indent="0">
              <a:lnSpc>
                <a:spcPct val="100000"/>
              </a:lnSpc>
              <a:buNone/>
            </a:pPr>
            <a:r>
              <a:rPr lang="en-CA" b="1" dirty="0">
                <a:solidFill>
                  <a:srgbClr val="FFFFFF"/>
                </a:solidFill>
              </a:rPr>
              <a:t>How important are each features to influence the Airbnb property:</a:t>
            </a:r>
          </a:p>
          <a:p>
            <a:pPr marL="514350" indent="-514350">
              <a:lnSpc>
                <a:spcPct val="100000"/>
              </a:lnSpc>
              <a:buAutoNum type="arabicPeriod"/>
            </a:pPr>
            <a:r>
              <a:rPr lang="en-CA" b="1" dirty="0">
                <a:solidFill>
                  <a:srgbClr val="FFFFFF"/>
                </a:solidFill>
              </a:rPr>
              <a:t>Price</a:t>
            </a:r>
          </a:p>
          <a:p>
            <a:pPr marL="514350" indent="-514350">
              <a:lnSpc>
                <a:spcPct val="100000"/>
              </a:lnSpc>
              <a:buAutoNum type="arabicPeriod"/>
            </a:pPr>
            <a:r>
              <a:rPr lang="en-CA" b="1" dirty="0">
                <a:solidFill>
                  <a:srgbClr val="FFFFFF"/>
                </a:solidFill>
              </a:rPr>
              <a:t>Guest Satisfaction</a:t>
            </a:r>
          </a:p>
          <a:p>
            <a:pPr marL="514350" indent="-514350">
              <a:lnSpc>
                <a:spcPct val="100000"/>
              </a:lnSpc>
              <a:buAutoNum type="arabicPeriod"/>
            </a:pPr>
            <a:r>
              <a:rPr lang="en-CA" b="1" dirty="0">
                <a:solidFill>
                  <a:srgbClr val="FFFFFF"/>
                </a:solidFill>
              </a:rPr>
              <a:t>Index </a:t>
            </a:r>
          </a:p>
          <a:p>
            <a:pPr marL="0" indent="0">
              <a:lnSpc>
                <a:spcPct val="100000"/>
              </a:lnSpc>
              <a:buNone/>
            </a:pPr>
            <a:r>
              <a:rPr lang="en-CA" b="1" dirty="0">
                <a:solidFill>
                  <a:srgbClr val="FFFFFF"/>
                </a:solidFill>
              </a:rPr>
              <a:t>prediction across the 9 European cities?</a:t>
            </a:r>
          </a:p>
        </p:txBody>
      </p:sp>
      <p:pic>
        <p:nvPicPr>
          <p:cNvPr id="7" name="Picture 6" descr="Locator flag on a city map">
            <a:extLst>
              <a:ext uri="{FF2B5EF4-FFF2-40B4-BE49-F238E27FC236}">
                <a16:creationId xmlns:a16="http://schemas.microsoft.com/office/drawing/2014/main" id="{385449F7-18CE-C385-EBB0-301B6C77DB70}"/>
              </a:ext>
            </a:extLst>
          </p:cNvPr>
          <p:cNvPicPr>
            <a:picLocks noChangeAspect="1"/>
          </p:cNvPicPr>
          <p:nvPr/>
        </p:nvPicPr>
        <p:blipFill rotWithShape="1">
          <a:blip r:embed="rId2"/>
          <a:srcRect r="26633" b="-1"/>
          <a:stretch/>
        </p:blipFill>
        <p:spPr>
          <a:xfrm>
            <a:off x="4654296" y="10"/>
            <a:ext cx="7537703" cy="6857990"/>
          </a:xfrm>
          <a:prstGeom prst="rect">
            <a:avLst/>
          </a:prstGeom>
        </p:spPr>
      </p:pic>
    </p:spTree>
    <p:extLst>
      <p:ext uri="{BB962C8B-B14F-4D97-AF65-F5344CB8AC3E}">
        <p14:creationId xmlns:p14="http://schemas.microsoft.com/office/powerpoint/2010/main" val="355069690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50356-2658-31D5-D7A8-E0CC25B92F98}"/>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altLang="zh-CN" sz="5400">
                <a:solidFill>
                  <a:schemeClr val="tx1">
                    <a:lumMod val="85000"/>
                    <a:lumOff val="15000"/>
                  </a:schemeClr>
                </a:solidFill>
              </a:rPr>
              <a:t>Using Heatmap</a:t>
            </a:r>
          </a:p>
        </p:txBody>
      </p:sp>
      <p:pic>
        <p:nvPicPr>
          <p:cNvPr id="5" name="Content Placeholder 4">
            <a:extLst>
              <a:ext uri="{FF2B5EF4-FFF2-40B4-BE49-F238E27FC236}">
                <a16:creationId xmlns:a16="http://schemas.microsoft.com/office/drawing/2014/main" id="{4C2E11C2-8D3D-8AFC-F327-BE2F463E6444}"/>
              </a:ext>
            </a:extLst>
          </p:cNvPr>
          <p:cNvPicPr>
            <a:picLocks noGrp="1" noChangeAspect="1"/>
          </p:cNvPicPr>
          <p:nvPr>
            <p:ph idx="1"/>
          </p:nvPr>
        </p:nvPicPr>
        <p:blipFill>
          <a:blip r:embed="rId2"/>
          <a:stretch>
            <a:fillRect/>
          </a:stretch>
        </p:blipFill>
        <p:spPr>
          <a:xfrm>
            <a:off x="1683066" y="640081"/>
            <a:ext cx="4814083" cy="5054156"/>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672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94DA93-DB30-D49D-65BD-38B1CF72CA4E}"/>
              </a:ext>
            </a:extLst>
          </p:cNvPr>
          <p:cNvPicPr>
            <a:picLocks noChangeAspect="1"/>
          </p:cNvPicPr>
          <p:nvPr/>
        </p:nvPicPr>
        <p:blipFill>
          <a:blip r:embed="rId2"/>
          <a:stretch>
            <a:fillRect/>
          </a:stretch>
        </p:blipFill>
        <p:spPr>
          <a:xfrm>
            <a:off x="688507" y="645106"/>
            <a:ext cx="5024717" cy="5247747"/>
          </a:xfrm>
          <a:prstGeom prst="rect">
            <a:avLst/>
          </a:prstGeom>
        </p:spPr>
      </p:pic>
      <p:cxnSp>
        <p:nvCxnSpPr>
          <p:cNvPr id="31" name="Straight Connector 3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F3373AC-75AD-2BF4-904A-AE30E3D9E83A}"/>
              </a:ext>
            </a:extLst>
          </p:cNvPr>
          <p:cNvSpPr txBox="1"/>
          <p:nvPr/>
        </p:nvSpPr>
        <p:spPr>
          <a:xfrm>
            <a:off x="6411684" y="2407436"/>
            <a:ext cx="5127172" cy="3461658"/>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altLang="zh-CN" sz="1500" b="0" i="0" dirty="0">
                <a:solidFill>
                  <a:schemeClr val="tx1">
                    <a:lumMod val="75000"/>
                    <a:lumOff val="25000"/>
                  </a:schemeClr>
                </a:solidFill>
                <a:effectLst/>
              </a:rPr>
              <a:t>Only the parts of the heatmap with correlation coefficients greater than 0.25 in absolute value were extracted. Here are some pieces of information that can be observed from the heatmap:</a:t>
            </a:r>
          </a:p>
          <a:p>
            <a:pPr>
              <a:lnSpc>
                <a:spcPct val="90000"/>
              </a:lnSpc>
              <a:spcAft>
                <a:spcPts val="600"/>
              </a:spcAft>
              <a:buFont typeface="Calibri" panose="020F0502020204030204" pitchFamily="34" charset="0"/>
              <a:buAutoNum type="arabicPeriod"/>
            </a:pPr>
            <a:r>
              <a:rPr lang="en-US" altLang="zh-CN" sz="1500" b="1" i="0" dirty="0">
                <a:solidFill>
                  <a:schemeClr val="tx1">
                    <a:lumMod val="75000"/>
                    <a:lumOff val="25000"/>
                  </a:schemeClr>
                </a:solidFill>
                <a:effectLst/>
              </a:rPr>
              <a:t>The city of Amsterdam has the largest positive impact on prices in terms of the attraction index.</a:t>
            </a:r>
          </a:p>
          <a:p>
            <a:pPr>
              <a:lnSpc>
                <a:spcPct val="90000"/>
              </a:lnSpc>
              <a:spcAft>
                <a:spcPts val="600"/>
              </a:spcAft>
              <a:buFont typeface="Calibri" panose="020F0502020204030204" pitchFamily="34" charset="0"/>
              <a:buAutoNum type="arabicPeriod"/>
            </a:pPr>
            <a:r>
              <a:rPr lang="en-US" altLang="zh-CN" sz="1500" b="1" i="0" dirty="0" err="1">
                <a:solidFill>
                  <a:schemeClr val="tx1">
                    <a:lumMod val="75000"/>
                    <a:lumOff val="25000"/>
                  </a:schemeClr>
                </a:solidFill>
                <a:effectLst/>
              </a:rPr>
              <a:t>Superhosts</a:t>
            </a:r>
            <a:r>
              <a:rPr lang="en-US" altLang="zh-CN" sz="1500" b="1" i="0" dirty="0">
                <a:solidFill>
                  <a:schemeClr val="tx1">
                    <a:lumMod val="75000"/>
                    <a:lumOff val="25000"/>
                  </a:schemeClr>
                </a:solidFill>
                <a:effectLst/>
              </a:rPr>
              <a:t> were positively correlated with both cleanliness rating and customer satisfaction in the past.</a:t>
            </a:r>
          </a:p>
          <a:p>
            <a:pPr>
              <a:lnSpc>
                <a:spcPct val="90000"/>
              </a:lnSpc>
              <a:spcAft>
                <a:spcPts val="600"/>
              </a:spcAft>
              <a:buFont typeface="Calibri" panose="020F0502020204030204" pitchFamily="34" charset="0"/>
              <a:buAutoNum type="arabicPeriod"/>
            </a:pPr>
            <a:r>
              <a:rPr lang="en-US" altLang="zh-CN" sz="1500" b="1" i="0" dirty="0">
                <a:solidFill>
                  <a:schemeClr val="tx1">
                    <a:lumMod val="75000"/>
                    <a:lumOff val="25000"/>
                  </a:schemeClr>
                </a:solidFill>
                <a:effectLst/>
              </a:rPr>
              <a:t>The farther away from the city, the lower all the indices are.</a:t>
            </a:r>
          </a:p>
          <a:p>
            <a:pPr>
              <a:lnSpc>
                <a:spcPct val="90000"/>
              </a:lnSpc>
              <a:spcAft>
                <a:spcPts val="600"/>
              </a:spcAft>
              <a:buFont typeface="Calibri" panose="020F0502020204030204" pitchFamily="34" charset="0"/>
              <a:buAutoNum type="arabicPeriod"/>
            </a:pPr>
            <a:r>
              <a:rPr lang="en-US" altLang="zh-CN" sz="1500" b="1" i="0" dirty="0">
                <a:solidFill>
                  <a:schemeClr val="tx1">
                    <a:lumMod val="75000"/>
                    <a:lumOff val="25000"/>
                  </a:schemeClr>
                </a:solidFill>
                <a:effectLst/>
              </a:rPr>
              <a:t>The city of Athens has relatively low values for all indices. The restaurant index is also low in the city of Vienna. Both the cities of Paris and Rome show positive correlations with two indices.</a:t>
            </a:r>
          </a:p>
          <a:p>
            <a:pPr>
              <a:lnSpc>
                <a:spcPct val="90000"/>
              </a:lnSpc>
              <a:spcAft>
                <a:spcPts val="600"/>
              </a:spcAft>
              <a:buFont typeface="Calibri" panose="020F0502020204030204" pitchFamily="34" charset="0"/>
            </a:pPr>
            <a:endParaRPr lang="en-US" altLang="zh-CN" sz="1500" dirty="0">
              <a:solidFill>
                <a:schemeClr val="tx1">
                  <a:lumMod val="75000"/>
                  <a:lumOff val="25000"/>
                </a:schemeClr>
              </a:solidFill>
            </a:endParaRPr>
          </a:p>
        </p:txBody>
      </p:sp>
      <p:sp>
        <p:nvSpPr>
          <p:cNvPr id="33" name="Rectangle 3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3295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F4B8-17BE-2F11-7F07-DE54551A5F36}"/>
              </a:ext>
            </a:extLst>
          </p:cNvPr>
          <p:cNvSpPr>
            <a:spLocks noGrp="1"/>
          </p:cNvSpPr>
          <p:nvPr>
            <p:ph type="title"/>
          </p:nvPr>
        </p:nvSpPr>
        <p:spPr/>
        <p:txBody>
          <a:bodyPr/>
          <a:lstStyle/>
          <a:p>
            <a:pPr algn="ctr"/>
            <a:r>
              <a:rPr lang="en-CA" b="1" dirty="0"/>
              <a:t>Findings @ EDA Level</a:t>
            </a:r>
          </a:p>
        </p:txBody>
      </p:sp>
      <p:sp>
        <p:nvSpPr>
          <p:cNvPr id="3" name="Content Placeholder 2">
            <a:extLst>
              <a:ext uri="{FF2B5EF4-FFF2-40B4-BE49-F238E27FC236}">
                <a16:creationId xmlns:a16="http://schemas.microsoft.com/office/drawing/2014/main" id="{3B9791A0-6A3E-A5C4-A5E1-DDC198491F73}"/>
              </a:ext>
            </a:extLst>
          </p:cNvPr>
          <p:cNvSpPr>
            <a:spLocks noGrp="1"/>
          </p:cNvSpPr>
          <p:nvPr>
            <p:ph sz="half" idx="1"/>
          </p:nvPr>
        </p:nvSpPr>
        <p:spPr/>
        <p:txBody>
          <a:bodyPr>
            <a:normAutofit/>
          </a:bodyPr>
          <a:lstStyle/>
          <a:p>
            <a:pPr>
              <a:buFont typeface="Courier New" panose="02070309020205020404" pitchFamily="49" charset="0"/>
              <a:buChar char="o"/>
            </a:pPr>
            <a:r>
              <a:rPr lang="en-US" sz="2400" dirty="0"/>
              <a:t>Negative correlation between indexes and the distance to the city center and the subway station. We naturally prefer shorter distances. </a:t>
            </a:r>
          </a:p>
          <a:p>
            <a:pPr>
              <a:buFont typeface="Courier New" panose="02070309020205020404" pitchFamily="49" charset="0"/>
              <a:buChar char="o"/>
            </a:pPr>
            <a:r>
              <a:rPr lang="en-US" sz="2400" dirty="0"/>
              <a:t>There is a significant positive correlation between indexes and price. </a:t>
            </a:r>
            <a:endParaRPr lang="en-CA" sz="2400" dirty="0"/>
          </a:p>
        </p:txBody>
      </p:sp>
      <p:sp>
        <p:nvSpPr>
          <p:cNvPr id="4" name="Content Placeholder 3">
            <a:extLst>
              <a:ext uri="{FF2B5EF4-FFF2-40B4-BE49-F238E27FC236}">
                <a16:creationId xmlns:a16="http://schemas.microsoft.com/office/drawing/2014/main" id="{8B49529A-C2EB-38A3-829E-169C583EEECA}"/>
              </a:ext>
            </a:extLst>
          </p:cNvPr>
          <p:cNvSpPr>
            <a:spLocks noGrp="1"/>
          </p:cNvSpPr>
          <p:nvPr>
            <p:ph sz="half" idx="2"/>
          </p:nvPr>
        </p:nvSpPr>
        <p:spPr/>
        <p:txBody>
          <a:bodyPr>
            <a:normAutofit/>
          </a:bodyPr>
          <a:lstStyle/>
          <a:p>
            <a:pPr>
              <a:buFont typeface="Courier New" panose="02070309020205020404" pitchFamily="49" charset="0"/>
              <a:buChar char="o"/>
            </a:pPr>
            <a:r>
              <a:rPr lang="en-US" sz="2400" dirty="0"/>
              <a:t> However, it is harder to comprehend the negative correlation between indexes and Guest Satisfaction and Cleanliness Rating, which seems unreasonable for an attraction.</a:t>
            </a:r>
            <a:endParaRPr lang="en-CA" sz="2400" dirty="0"/>
          </a:p>
        </p:txBody>
      </p:sp>
    </p:spTree>
    <p:extLst>
      <p:ext uri="{BB962C8B-B14F-4D97-AF65-F5344CB8AC3E}">
        <p14:creationId xmlns:p14="http://schemas.microsoft.com/office/powerpoint/2010/main" val="3672613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3" name="Straight Connector 103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E354E"/>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9" name="Straight Connector 103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DB3877-A82C-1BDA-CF80-9DC3081A98BB}"/>
              </a:ext>
            </a:extLst>
          </p:cNvPr>
          <p:cNvSpPr txBox="1"/>
          <p:nvPr/>
        </p:nvSpPr>
        <p:spPr>
          <a:xfrm>
            <a:off x="571752" y="2799654"/>
            <a:ext cx="3005462" cy="3189665"/>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b="1" i="0">
                <a:solidFill>
                  <a:srgbClr val="FFFFFF"/>
                </a:solidFill>
                <a:effectLst/>
              </a:rPr>
              <a:t>From the results of the regression analysis, the two factors that have the most significant impact on prices are:</a:t>
            </a:r>
          </a:p>
          <a:p>
            <a:pPr>
              <a:spcAft>
                <a:spcPts val="600"/>
              </a:spcAft>
              <a:buFont typeface="Calibri" panose="020F0502020204030204" pitchFamily="34" charset="0"/>
              <a:buAutoNum type="arabicPeriod"/>
            </a:pPr>
            <a:r>
              <a:rPr lang="en-US" altLang="zh-CN" b="1" i="0">
                <a:solidFill>
                  <a:srgbClr val="FFFFFF"/>
                </a:solidFill>
                <a:effectLst/>
              </a:rPr>
              <a:t>City</a:t>
            </a:r>
          </a:p>
          <a:p>
            <a:pPr>
              <a:spcAft>
                <a:spcPts val="600"/>
              </a:spcAft>
              <a:buFont typeface="Calibri" panose="020F0502020204030204" pitchFamily="34" charset="0"/>
              <a:buAutoNum type="arabicPeriod"/>
            </a:pPr>
            <a:r>
              <a:rPr lang="en-US" altLang="zh-CN" b="1" i="0">
                <a:solidFill>
                  <a:srgbClr val="FFFFFF"/>
                </a:solidFill>
                <a:effectLst/>
              </a:rPr>
              <a:t>Room type</a:t>
            </a:r>
          </a:p>
          <a:p>
            <a:pPr>
              <a:spcAft>
                <a:spcPts val="600"/>
              </a:spcAft>
              <a:buFont typeface="Calibri" panose="020F0502020204030204" pitchFamily="34" charset="0"/>
            </a:pPr>
            <a:endParaRPr lang="en-US" altLang="zh-CN">
              <a:solidFill>
                <a:srgbClr val="FFFFFF"/>
              </a:solidFill>
            </a:endParaRPr>
          </a:p>
        </p:txBody>
      </p:sp>
      <p:pic>
        <p:nvPicPr>
          <p:cNvPr id="1026" name="Picture 2">
            <a:extLst>
              <a:ext uri="{FF2B5EF4-FFF2-40B4-BE49-F238E27FC236}">
                <a16:creationId xmlns:a16="http://schemas.microsoft.com/office/drawing/2014/main" id="{CAB8F185-2423-E5FD-D1B4-92248DFFF4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9559" y="640080"/>
            <a:ext cx="478299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86383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purl.org/dc/dcmitype/"/>
    <ds:schemaRef ds:uri="http://schemas.microsoft.com/office/2006/metadata/properties"/>
    <ds:schemaRef ds:uri="http://schemas.microsoft.com/office/2006/documentManagement/types"/>
    <ds:schemaRef ds:uri="71af3243-3dd4-4a8d-8c0d-dd76da1f02a5"/>
    <ds:schemaRef ds:uri="http://purl.org/dc/elements/1.1/"/>
    <ds:schemaRef ds:uri="http://purl.org/dc/terms/"/>
    <ds:schemaRef ds:uri="16c05727-aa75-4e4a-9b5f-8a80a1165891"/>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{DB2BEF08-E234-4238-885D-2576C78DC9E9}tf11437505_win32</Template>
  <TotalTime>1089</TotalTime>
  <Words>606</Words>
  <Application>Microsoft Office PowerPoint</Application>
  <PresentationFormat>Widescreen</PresentationFormat>
  <Paragraphs>54</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Courier New</vt:lpstr>
      <vt:lpstr>Georgia Pro Cond Light</vt:lpstr>
      <vt:lpstr>Speak Pro</vt:lpstr>
      <vt:lpstr>RetrospectVTI</vt:lpstr>
      <vt:lpstr>Airbnb -Europe</vt:lpstr>
      <vt:lpstr>DATA SET SELECTED:</vt:lpstr>
      <vt:lpstr>Project Description &amp; Goals</vt:lpstr>
      <vt:lpstr>Project Flow Structures</vt:lpstr>
      <vt:lpstr>PROBLEM IDENTIFIED</vt:lpstr>
      <vt:lpstr>Using Heatmap</vt:lpstr>
      <vt:lpstr>PowerPoint Presentation</vt:lpstr>
      <vt:lpstr>Findings @ EDA Level</vt:lpstr>
      <vt:lpstr>PowerPoint Presentation</vt:lpstr>
      <vt:lpstr>Findings @Modeling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Challenges</vt:lpstr>
      <vt:lpstr>THANAK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Deaths &amp; Causes</dc:title>
  <dc:creator>Beyene, Tesfalem [Student]</dc:creator>
  <cp:lastModifiedBy>张 少君</cp:lastModifiedBy>
  <cp:revision>12</cp:revision>
  <dcterms:created xsi:type="dcterms:W3CDTF">2023-07-10T15:18:35Z</dcterms:created>
  <dcterms:modified xsi:type="dcterms:W3CDTF">2023-07-14T18:49:21Z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